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9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379" r:id="rId12"/>
    <p:sldId id="277" r:id="rId13"/>
    <p:sldId id="278" r:id="rId14"/>
    <p:sldId id="279" r:id="rId15"/>
    <p:sldId id="280" r:id="rId16"/>
    <p:sldId id="281" r:id="rId17"/>
    <p:sldId id="282" r:id="rId18"/>
    <p:sldId id="257" r:id="rId19"/>
    <p:sldId id="265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302" r:id="rId29"/>
    <p:sldId id="304" r:id="rId30"/>
    <p:sldId id="293" r:id="rId31"/>
    <p:sldId id="294" r:id="rId32"/>
    <p:sldId id="331" r:id="rId33"/>
    <p:sldId id="295" r:id="rId34"/>
    <p:sldId id="296" r:id="rId35"/>
    <p:sldId id="297" r:id="rId36"/>
    <p:sldId id="298" r:id="rId37"/>
    <p:sldId id="306" r:id="rId38"/>
    <p:sldId id="311" r:id="rId39"/>
    <p:sldId id="299" r:id="rId40"/>
    <p:sldId id="310" r:id="rId41"/>
    <p:sldId id="301" r:id="rId42"/>
    <p:sldId id="303" r:id="rId43"/>
    <p:sldId id="307" r:id="rId44"/>
    <p:sldId id="308" r:id="rId45"/>
    <p:sldId id="309" r:id="rId46"/>
    <p:sldId id="291" r:id="rId47"/>
    <p:sldId id="292" r:id="rId48"/>
    <p:sldId id="346" r:id="rId49"/>
    <p:sldId id="347" r:id="rId50"/>
    <p:sldId id="348" r:id="rId51"/>
    <p:sldId id="349" r:id="rId52"/>
    <p:sldId id="350" r:id="rId53"/>
    <p:sldId id="352" r:id="rId54"/>
    <p:sldId id="357" r:id="rId55"/>
    <p:sldId id="353" r:id="rId56"/>
    <p:sldId id="354" r:id="rId57"/>
    <p:sldId id="355" r:id="rId58"/>
    <p:sldId id="356" r:id="rId59"/>
    <p:sldId id="267" r:id="rId60"/>
    <p:sldId id="358" r:id="rId61"/>
    <p:sldId id="363" r:id="rId62"/>
    <p:sldId id="364" r:id="rId63"/>
    <p:sldId id="365" r:id="rId64"/>
    <p:sldId id="367" r:id="rId65"/>
    <p:sldId id="366" r:id="rId66"/>
    <p:sldId id="368" r:id="rId67"/>
    <p:sldId id="369" r:id="rId68"/>
    <p:sldId id="370" r:id="rId69"/>
    <p:sldId id="371" r:id="rId70"/>
    <p:sldId id="373" r:id="rId71"/>
    <p:sldId id="372" r:id="rId72"/>
    <p:sldId id="374" r:id="rId73"/>
    <p:sldId id="375" r:id="rId74"/>
    <p:sldId id="376" r:id="rId75"/>
    <p:sldId id="377" r:id="rId76"/>
    <p:sldId id="378" r:id="rId77"/>
    <p:sldId id="380" r:id="rId78"/>
    <p:sldId id="381" r:id="rId79"/>
    <p:sldId id="382" r:id="rId80"/>
    <p:sldId id="384" r:id="rId81"/>
    <p:sldId id="385" r:id="rId82"/>
    <p:sldId id="386" r:id="rId83"/>
    <p:sldId id="387" r:id="rId84"/>
    <p:sldId id="388" r:id="rId85"/>
    <p:sldId id="258" r:id="rId86"/>
    <p:sldId id="259" r:id="rId87"/>
    <p:sldId id="260" r:id="rId88"/>
    <p:sldId id="261" r:id="rId89"/>
    <p:sldId id="262" r:id="rId90"/>
    <p:sldId id="263" r:id="rId91"/>
    <p:sldId id="264" r:id="rId92"/>
    <p:sldId id="275" r:id="rId93"/>
    <p:sldId id="305" r:id="rId94"/>
    <p:sldId id="313" r:id="rId95"/>
    <p:sldId id="314" r:id="rId96"/>
    <p:sldId id="315" r:id="rId97"/>
    <p:sldId id="316" r:id="rId98"/>
    <p:sldId id="317" r:id="rId99"/>
    <p:sldId id="318" r:id="rId100"/>
    <p:sldId id="319" r:id="rId101"/>
    <p:sldId id="321" r:id="rId102"/>
    <p:sldId id="322" r:id="rId103"/>
    <p:sldId id="323" r:id="rId104"/>
    <p:sldId id="324" r:id="rId105"/>
    <p:sldId id="325" r:id="rId106"/>
    <p:sldId id="326" r:id="rId107"/>
    <p:sldId id="327" r:id="rId108"/>
    <p:sldId id="328" r:id="rId109"/>
    <p:sldId id="329" r:id="rId110"/>
    <p:sldId id="330" r:id="rId111"/>
    <p:sldId id="333" r:id="rId112"/>
    <p:sldId id="334" r:id="rId113"/>
    <p:sldId id="332" r:id="rId114"/>
    <p:sldId id="335" r:id="rId115"/>
    <p:sldId id="337" r:id="rId116"/>
    <p:sldId id="338" r:id="rId117"/>
    <p:sldId id="336" r:id="rId118"/>
    <p:sldId id="340" r:id="rId119"/>
    <p:sldId id="339" r:id="rId120"/>
    <p:sldId id="344" r:id="rId121"/>
    <p:sldId id="345" r:id="rId122"/>
    <p:sldId id="341" r:id="rId123"/>
    <p:sldId id="343" r:id="rId124"/>
    <p:sldId id="360" r:id="rId125"/>
    <p:sldId id="361" r:id="rId126"/>
    <p:sldId id="362" r:id="rId127"/>
    <p:sldId id="359" r:id="rId1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44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65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775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37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8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5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332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4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416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77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530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756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4494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1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6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992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7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736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13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90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47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72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80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57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563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549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80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37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949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69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226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6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88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562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093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7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298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312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69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239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794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35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2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520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226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939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642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810.png"/><Relationship Id="rId4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350058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721391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95627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Redundancy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12" y="804516"/>
            <a:ext cx="5225143" cy="58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026025"/>
            <a:ext cx="829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solidFill>
                  <a:srgbClr val="002060"/>
                </a:solidFill>
              </a:rPr>
              <a:t>Application </a:t>
            </a:r>
            <a:r>
              <a:rPr lang="tr-TR" b="1" dirty="0" err="1" smtClean="0">
                <a:solidFill>
                  <a:srgbClr val="002060"/>
                </a:solidFill>
              </a:rPr>
              <a:t>specifications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tr-TR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Corner or base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torque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output power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power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Unom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voltage (RMS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Inom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current (</a:t>
            </a:r>
            <a:r>
              <a:rPr lang="en-US" dirty="0" smtClean="0">
                <a:solidFill>
                  <a:srgbClr val="002060"/>
                </a:solidFill>
              </a:rPr>
              <a:t>RMS)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Imax </a:t>
            </a:r>
            <a:r>
              <a:rPr lang="en-US" dirty="0">
                <a:solidFill>
                  <a:srgbClr val="002060"/>
                </a:solidFill>
              </a:rPr>
              <a:t>- Maximum phase current during temporary service (</a:t>
            </a:r>
            <a:r>
              <a:rPr lang="en-US" dirty="0" smtClean="0">
                <a:solidFill>
                  <a:srgbClr val="002060"/>
                </a:solidFill>
              </a:rPr>
              <a:t>RMS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883" y="4152164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</a:t>
            </a:r>
            <a:r>
              <a:rPr lang="tr-TR" b="1" dirty="0" err="1" smtClean="0">
                <a:solidFill>
                  <a:srgbClr val="FF0000"/>
                </a:solidFill>
              </a:rPr>
              <a:t>base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torque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vs</a:t>
            </a:r>
            <a:r>
              <a:rPr lang="tr-TR" b="1" dirty="0" smtClean="0">
                <a:solidFill>
                  <a:srgbClr val="FF0000"/>
                </a:solidFill>
              </a:rPr>
              <a:t> biz bunları düşünmedik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202598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Initial </a:t>
            </a:r>
            <a:r>
              <a:rPr lang="en-US" b="1" dirty="0" smtClean="0">
                <a:solidFill>
                  <a:srgbClr val="002060"/>
                </a:solidFill>
              </a:rPr>
              <a:t>data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- Electric loading or linear current density [A/m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Bagap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Air-gap flux density due to the </a:t>
            </a:r>
            <a:r>
              <a:rPr lang="en-US" dirty="0" smtClean="0">
                <a:solidFill>
                  <a:srgbClr val="002060"/>
                </a:solidFill>
              </a:rPr>
              <a:t>magnets </a:t>
            </a:r>
            <a:r>
              <a:rPr lang="en-US" dirty="0">
                <a:solidFill>
                  <a:srgbClr val="002060"/>
                </a:solidFill>
              </a:rPr>
              <a:t>(peak value of the main harmonic)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Bt</a:t>
            </a:r>
            <a:r>
              <a:rPr lang="en-US" dirty="0" smtClean="0">
                <a:solidFill>
                  <a:srgbClr val="002060"/>
                </a:solidFill>
              </a:rPr>
              <a:t>- </a:t>
            </a:r>
            <a:r>
              <a:rPr lang="en-US" dirty="0">
                <a:solidFill>
                  <a:srgbClr val="002060"/>
                </a:solidFill>
              </a:rPr>
              <a:t>Stator tooth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Rotor yoke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Stator yoke flux density (peak value) [T].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 - Air-gap thickness [m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j </a:t>
            </a:r>
            <a:r>
              <a:rPr lang="en-US" dirty="0">
                <a:solidFill>
                  <a:srgbClr val="002060"/>
                </a:solidFill>
              </a:rPr>
              <a:t>- Slot current density [A/m2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αPM </a:t>
            </a:r>
            <a:r>
              <a:rPr lang="en-US" dirty="0">
                <a:solidFill>
                  <a:srgbClr val="002060"/>
                </a:solidFill>
              </a:rPr>
              <a:t>- Magnet arc width referred to the pole-pitch, 0 &lt; αPM &lt; </a:t>
            </a:r>
            <a:r>
              <a:rPr lang="en-US" dirty="0" smtClean="0">
                <a:solidFill>
                  <a:srgbClr val="002060"/>
                </a:solidFill>
              </a:rPr>
              <a:t>1.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Tw </a:t>
            </a:r>
            <a:r>
              <a:rPr lang="en-US" dirty="0">
                <a:solidFill>
                  <a:srgbClr val="002060"/>
                </a:solidFill>
              </a:rPr>
              <a:t>- Winding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winding temperature of 100 ◦</a:t>
            </a:r>
            <a:r>
              <a:rPr lang="en-US" b="1" dirty="0" smtClean="0">
                <a:solidFill>
                  <a:srgbClr val="002060"/>
                </a:solidFill>
              </a:rPr>
              <a:t>C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TPM </a:t>
            </a:r>
            <a:r>
              <a:rPr lang="en-US" dirty="0">
                <a:solidFill>
                  <a:srgbClr val="002060"/>
                </a:solidFill>
              </a:rPr>
              <a:t>- Permanent magnet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b="1" dirty="0">
                <a:solidFill>
                  <a:srgbClr val="002060"/>
                </a:solidFill>
              </a:rPr>
              <a:t>100 ◦C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NdFeB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magnets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to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4884" y="4555399"/>
            <a:ext cx="772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Sıcaklık hariç bildiğimiz şeyler</a:t>
            </a:r>
          </a:p>
        </p:txBody>
      </p:sp>
    </p:spTree>
    <p:extLst>
      <p:ext uri="{BB962C8B-B14F-4D97-AF65-F5344CB8AC3E}">
        <p14:creationId xmlns:p14="http://schemas.microsoft.com/office/powerpoint/2010/main" val="1860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90569" y="984192"/>
            <a:ext cx="8837671" cy="2969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292" y="3785626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farklı olarak: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Bakır kaybı ve mıknatıs kaybını termal modele sokarak ısınmalara bakıyor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Bu modelde akışkan analizi ile elde edilen konveksiyon katsayısı kullanılıyor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davranışına bakılıyor (vibrasyon, gürültü, </a:t>
            </a:r>
            <a:r>
              <a:rPr lang="tr-TR" dirty="0" err="1" smtClean="0">
                <a:solidFill>
                  <a:srgbClr val="002060"/>
                </a:solidFill>
              </a:rPr>
              <a:t>üretilebilirlik</a:t>
            </a:r>
            <a:r>
              <a:rPr lang="tr-TR" dirty="0" smtClean="0">
                <a:solidFill>
                  <a:srgbClr val="002060"/>
                </a:solidFill>
              </a:rPr>
              <a:t> vb.)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modelden sürtünme kaybı, hidrolik modelden </a:t>
            </a:r>
            <a:r>
              <a:rPr lang="tr-TR" dirty="0" err="1" smtClean="0">
                <a:solidFill>
                  <a:srgbClr val="002060"/>
                </a:solidFill>
              </a:rPr>
              <a:t>rüzgarlanma</a:t>
            </a:r>
            <a:r>
              <a:rPr lang="tr-TR" dirty="0" smtClean="0">
                <a:solidFill>
                  <a:srgbClr val="002060"/>
                </a:solidFill>
              </a:rPr>
              <a:t> kaybı hesaplanıyor</a:t>
            </a:r>
          </a:p>
          <a:p>
            <a:pPr algn="just"/>
            <a:endParaRPr lang="tr-TR" dirty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Sonuç: </a:t>
            </a:r>
            <a:r>
              <a:rPr lang="tr-TR" dirty="0" smtClean="0">
                <a:solidFill>
                  <a:srgbClr val="002060"/>
                </a:solidFill>
              </a:rPr>
              <a:t>Bunların çoğuna sadece gol yememek için ihtiyaç duyarız. Onun dışında «mükemmel motor» hedeflemediğimiz için gerek yok. Girilebilecek konular: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Kayıp hesapları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Biraz termal model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Sıcaklık değerleri</a:t>
            </a:r>
          </a:p>
        </p:txBody>
      </p:sp>
    </p:spTree>
    <p:extLst>
      <p:ext uri="{BB962C8B-B14F-4D97-AF65-F5344CB8AC3E}">
        <p14:creationId xmlns:p14="http://schemas.microsoft.com/office/powerpoint/2010/main" val="29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Termal ile ilgili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most sensitive machine </a:t>
            </a:r>
            <a:r>
              <a:rPr lang="en-US" dirty="0" smtClean="0">
                <a:solidFill>
                  <a:srgbClr val="002060"/>
                </a:solidFill>
              </a:rPr>
              <a:t>elements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the effect of high temperatures are the </a:t>
            </a:r>
            <a:r>
              <a:rPr lang="en-US" b="1" dirty="0">
                <a:solidFill>
                  <a:srgbClr val="002060"/>
                </a:solidFill>
              </a:rPr>
              <a:t>insulation covering the copper conductors </a:t>
            </a:r>
            <a:r>
              <a:rPr lang="en-US" dirty="0">
                <a:solidFill>
                  <a:srgbClr val="002060"/>
                </a:solidFill>
              </a:rPr>
              <a:t>and the </a:t>
            </a:r>
            <a:r>
              <a:rPr lang="en-US" b="1" dirty="0">
                <a:solidFill>
                  <a:srgbClr val="002060"/>
                </a:solidFill>
              </a:rPr>
              <a:t>permanent </a:t>
            </a:r>
            <a:r>
              <a:rPr lang="en-US" b="1" dirty="0" smtClean="0">
                <a:solidFill>
                  <a:srgbClr val="002060"/>
                </a:solidFill>
              </a:rPr>
              <a:t>magnets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insulation lifetime heavily depends on the temperature, with a rule of thumb stating that </a:t>
            </a:r>
            <a:r>
              <a:rPr lang="en-US" b="1" dirty="0">
                <a:solidFill>
                  <a:srgbClr val="002060"/>
                </a:solidFill>
              </a:rPr>
              <a:t>for every 10 ◦C increase </a:t>
            </a:r>
            <a:r>
              <a:rPr lang="en-US" dirty="0">
                <a:solidFill>
                  <a:srgbClr val="002060"/>
                </a:solidFill>
              </a:rPr>
              <a:t>in temperature, the insulation </a:t>
            </a:r>
            <a:r>
              <a:rPr lang="en-US" b="1" dirty="0">
                <a:solidFill>
                  <a:srgbClr val="002060"/>
                </a:solidFill>
              </a:rPr>
              <a:t>lifetime is reduced by 50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magnetization curve varies widely with temperature, being the higher the temperature, the </a:t>
            </a:r>
            <a:r>
              <a:rPr lang="en-US" b="1" dirty="0">
                <a:solidFill>
                  <a:srgbClr val="002060"/>
                </a:solidFill>
              </a:rPr>
              <a:t>higher the risk of demagnetizing </a:t>
            </a: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magnets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Magnet’lerde</a:t>
            </a:r>
            <a:r>
              <a:rPr lang="tr-TR" dirty="0" smtClean="0">
                <a:solidFill>
                  <a:srgbClr val="002060"/>
                </a:solidFill>
              </a:rPr>
              <a:t> de genelde </a:t>
            </a:r>
            <a:r>
              <a:rPr lang="tr-TR" b="1" dirty="0" smtClean="0">
                <a:solidFill>
                  <a:srgbClr val="002060"/>
                </a:solidFill>
              </a:rPr>
              <a:t>lineer</a:t>
            </a:r>
            <a:r>
              <a:rPr lang="tr-TR" dirty="0" smtClean="0">
                <a:solidFill>
                  <a:srgbClr val="002060"/>
                </a:solidFill>
              </a:rPr>
              <a:t> kabul ediliyormuş: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93" y="4124639"/>
            <a:ext cx="3089006" cy="760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2" y="5044408"/>
            <a:ext cx="8333458" cy="16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607" y="1129916"/>
            <a:ext cx="775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55" y="1678862"/>
            <a:ext cx="7382875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Temel hesaplar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464465"/>
            <a:ext cx="2552360" cy="249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3958989"/>
            <a:ext cx="2252832" cy="1003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r-TR" dirty="0" smtClean="0">
                    <a:solidFill>
                      <a:srgbClr val="002060"/>
                    </a:solidFill>
                  </a:rPr>
                  <a:t>Saliency yok kabul edilirse, 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tr-T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tr-TR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  <a:blipFill>
                <a:blip r:embed="rId5"/>
                <a:stretch>
                  <a:fillRect l="-77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9725"/>
          <a:stretch/>
        </p:blipFill>
        <p:spPr>
          <a:xfrm>
            <a:off x="387538" y="4912856"/>
            <a:ext cx="1455123" cy="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" y="1197109"/>
            <a:ext cx="5478236" cy="1143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5" y="2226739"/>
            <a:ext cx="5234341" cy="13828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4497" y="3740596"/>
            <a:ext cx="8806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minimum stator yoke thickness to slot height ratio of </a:t>
            </a:r>
            <a:r>
              <a:rPr lang="en-US" dirty="0" err="1">
                <a:solidFill>
                  <a:srgbClr val="002060"/>
                </a:solidFill>
              </a:rPr>
              <a:t>hy,s</a:t>
            </a:r>
            <a:r>
              <a:rPr lang="en-US" dirty="0">
                <a:solidFill>
                  <a:srgbClr val="002060"/>
                </a:solidFill>
              </a:rPr>
              <a:t>/h = 0.25 has been </a:t>
            </a:r>
            <a:r>
              <a:rPr lang="en-US" dirty="0" smtClean="0">
                <a:solidFill>
                  <a:srgbClr val="002060"/>
                </a:solidFill>
              </a:rPr>
              <a:t>imposed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!!!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a PMSM, having a small air-gap helps saving magnet material, but at the same time, </a:t>
            </a:r>
            <a:r>
              <a:rPr lang="en-US" b="1" dirty="0">
                <a:solidFill>
                  <a:srgbClr val="002060"/>
                </a:solidFill>
              </a:rPr>
              <a:t>increases iron losses </a:t>
            </a:r>
            <a:r>
              <a:rPr lang="en-US" dirty="0">
                <a:solidFill>
                  <a:srgbClr val="002060"/>
                </a:solidFill>
              </a:rPr>
              <a:t>due to slot </a:t>
            </a:r>
            <a:r>
              <a:rPr lang="en-US" dirty="0" err="1">
                <a:solidFill>
                  <a:srgbClr val="002060"/>
                </a:solidFill>
              </a:rPr>
              <a:t>permeance</a:t>
            </a:r>
            <a:r>
              <a:rPr lang="en-US" dirty="0">
                <a:solidFill>
                  <a:srgbClr val="002060"/>
                </a:solidFill>
              </a:rPr>
              <a:t> and armature MMF harmonics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b="1" dirty="0" smtClean="0">
                <a:solidFill>
                  <a:srgbClr val="002060"/>
                </a:solidFill>
              </a:rPr>
              <a:t>R düşüyor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9313" b="10778"/>
          <a:stretch/>
        </p:blipFill>
        <p:spPr>
          <a:xfrm>
            <a:off x="243895" y="4900691"/>
            <a:ext cx="3683126" cy="625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4900691"/>
            <a:ext cx="1270907" cy="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73999"/>
            <a:ext cx="8806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Embrace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505"/>
          <a:stretch/>
        </p:blipFill>
        <p:spPr>
          <a:xfrm>
            <a:off x="91168" y="1477736"/>
            <a:ext cx="4244068" cy="228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4152"/>
          <a:stretch/>
        </p:blipFill>
        <p:spPr>
          <a:xfrm>
            <a:off x="4572000" y="1523977"/>
            <a:ext cx="2359479" cy="1043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327"/>
          <a:stretch/>
        </p:blipFill>
        <p:spPr>
          <a:xfrm>
            <a:off x="4572000" y="2772881"/>
            <a:ext cx="2291443" cy="633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5" y="3690931"/>
            <a:ext cx="4223659" cy="31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36" y="3859105"/>
            <a:ext cx="4585144" cy="2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08910"/>
              </p:ext>
            </p:extLst>
          </p:nvPr>
        </p:nvGraphicFramePr>
        <p:xfrm>
          <a:off x="234883" y="989133"/>
          <a:ext cx="845191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52">
                  <a:extLst>
                    <a:ext uri="{9D8B030D-6E8A-4147-A177-3AD203B41FA5}">
                      <a16:colId xmlns:a16="http://schemas.microsoft.com/office/drawing/2014/main" val="2112173830"/>
                    </a:ext>
                  </a:extLst>
                </a:gridCol>
                <a:gridCol w="1298121">
                  <a:extLst>
                    <a:ext uri="{9D8B030D-6E8A-4147-A177-3AD203B41FA5}">
                      <a16:colId xmlns:a16="http://schemas.microsoft.com/office/drawing/2014/main" val="2340201025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660291999"/>
                    </a:ext>
                  </a:extLst>
                </a:gridCol>
                <a:gridCol w="1713396">
                  <a:extLst>
                    <a:ext uri="{9D8B030D-6E8A-4147-A177-3AD203B41FA5}">
                      <a16:colId xmlns:a16="http://schemas.microsoft.com/office/drawing/2014/main" val="906156498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4248816213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241841180"/>
                    </a:ext>
                  </a:extLst>
                </a:gridCol>
              </a:tblGrid>
              <a:tr h="15759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1218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Elect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62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Module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Negligible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191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Layer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Coil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throw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yq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097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Slot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Qs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Overlap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734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0.9877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0.933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243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Speed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Nr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(b)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(2p,Q)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035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Frequency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force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0905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778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Power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1.7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Very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203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DC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Bus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Vdc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300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order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harm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541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volt,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Vph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Vrms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86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876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Dos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166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2.6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7.7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752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La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135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PD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0.65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1.04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43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A, J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7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38" y="1073999"/>
            <a:ext cx="6813309" cy="323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4" y="4305414"/>
            <a:ext cx="7936224" cy="2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996634"/>
            <a:ext cx="880621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 smtClean="0">
                <a:solidFill>
                  <a:srgbClr val="002060"/>
                </a:solidFill>
              </a:rPr>
              <a:t>PM </a:t>
            </a:r>
            <a:r>
              <a:rPr lang="en-US" sz="1600" dirty="0">
                <a:solidFill>
                  <a:srgbClr val="002060"/>
                </a:solidFill>
              </a:rPr>
              <a:t>machine has been driven by an asynchronous machine in order to perform the standard open-circuit and short-circuit </a:t>
            </a:r>
            <a:r>
              <a:rPr lang="en-US" sz="1600" dirty="0" smtClean="0">
                <a:solidFill>
                  <a:srgbClr val="002060"/>
                </a:solidFill>
              </a:rPr>
              <a:t>tests.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342900" indent="-342900">
              <a:buAutoNum type="arabicParenR"/>
            </a:pPr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r>
              <a:rPr lang="tr-TR" sz="1600" dirty="0" smtClean="0">
                <a:solidFill>
                  <a:srgbClr val="002060"/>
                </a:solidFill>
              </a:rPr>
              <a:t>2) M</a:t>
            </a:r>
            <a:r>
              <a:rPr lang="en-US" sz="1600" dirty="0" err="1" smtClean="0">
                <a:solidFill>
                  <a:srgbClr val="002060"/>
                </a:solidFill>
              </a:rPr>
              <a:t>achine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has been operated in motoring </a:t>
            </a:r>
            <a:r>
              <a:rPr lang="en-US" sz="1600" dirty="0" smtClean="0">
                <a:solidFill>
                  <a:srgbClr val="002060"/>
                </a:solidFill>
              </a:rPr>
              <a:t>mode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smtClean="0">
                <a:solidFill>
                  <a:srgbClr val="002060"/>
                </a:solidFill>
              </a:rPr>
              <a:t>to </a:t>
            </a:r>
            <a:r>
              <a:rPr lang="en-US" sz="1600" dirty="0">
                <a:solidFill>
                  <a:srgbClr val="002060"/>
                </a:solidFill>
              </a:rPr>
              <a:t>conduct various dynamic tests, both under healthy and fault conditions</a:t>
            </a:r>
            <a:r>
              <a:rPr lang="en-US" sz="1600" dirty="0" smtClean="0">
                <a:solidFill>
                  <a:srgbClr val="002060"/>
                </a:solidFill>
              </a:rPr>
              <a:t>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6" y="1557831"/>
            <a:ext cx="5265283" cy="26396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3647" y="1861975"/>
            <a:ext cx="3405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1000 </a:t>
            </a:r>
            <a:r>
              <a:rPr lang="en-US" sz="1400" dirty="0">
                <a:solidFill>
                  <a:srgbClr val="002060"/>
                </a:solidFill>
              </a:rPr>
              <a:t>pulses/rev. incremental encoder (Omron E6B2-CWZ1X 1000P/R 2M). 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S</a:t>
            </a:r>
            <a:r>
              <a:rPr lang="en-US" sz="1400" dirty="0" err="1" smtClean="0">
                <a:solidFill>
                  <a:srgbClr val="002060"/>
                </a:solidFill>
              </a:rPr>
              <a:t>tandard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voltage </a:t>
            </a:r>
            <a:r>
              <a:rPr lang="en-US" sz="1400" dirty="0" smtClean="0">
                <a:solidFill>
                  <a:srgbClr val="002060"/>
                </a:solidFill>
              </a:rPr>
              <a:t>probes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Hall </a:t>
            </a:r>
            <a:r>
              <a:rPr lang="en-US" sz="1400" dirty="0">
                <a:solidFill>
                  <a:srgbClr val="002060"/>
                </a:solidFill>
              </a:rPr>
              <a:t>effect 30 ARMS </a:t>
            </a:r>
            <a:r>
              <a:rPr lang="en-US" sz="1400" dirty="0" smtClean="0">
                <a:solidFill>
                  <a:srgbClr val="002060"/>
                </a:solidFill>
              </a:rPr>
              <a:t>current</a:t>
            </a:r>
            <a:r>
              <a:rPr lang="tr-TR" sz="1400" dirty="0">
                <a:solidFill>
                  <a:srgbClr val="002060"/>
                </a:solidFill>
              </a:rPr>
              <a:t> </a:t>
            </a:r>
            <a:r>
              <a:rPr lang="tr-TR" sz="1400" dirty="0" err="1">
                <a:solidFill>
                  <a:srgbClr val="002060"/>
                </a:solidFill>
              </a:rPr>
              <a:t>probes</a:t>
            </a:r>
            <a:r>
              <a:rPr lang="tr-TR" sz="1400" dirty="0">
                <a:solidFill>
                  <a:srgbClr val="002060"/>
                </a:solidFill>
              </a:rPr>
              <a:t> (LEM PR30</a:t>
            </a:r>
            <a:r>
              <a:rPr lang="tr-TR" sz="1400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002060"/>
                </a:solidFill>
              </a:rPr>
              <a:t>A 50 N·m torque </a:t>
            </a:r>
            <a:r>
              <a:rPr lang="pt-BR" sz="1400" dirty="0" smtClean="0">
                <a:solidFill>
                  <a:srgbClr val="002060"/>
                </a:solidFill>
              </a:rPr>
              <a:t>transducer</a:t>
            </a:r>
            <a:endParaRPr lang="tr-TR" sz="14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</a:rPr>
              <a:t>10 resistance thermometers (Pt100</a:t>
            </a:r>
            <a:r>
              <a:rPr lang="en-US" sz="1400" dirty="0" smtClean="0">
                <a:solidFill>
                  <a:srgbClr val="002060"/>
                </a:solidFill>
              </a:rPr>
              <a:t>)</a:t>
            </a:r>
            <a:r>
              <a:rPr lang="tr-TR" sz="1400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400" dirty="0" smtClean="0">
                <a:solidFill>
                  <a:srgbClr val="002060"/>
                </a:solidFill>
              </a:rPr>
              <a:t>5-slot (</a:t>
            </a:r>
            <a:r>
              <a:rPr lang="tr-TR" sz="1400" dirty="0" err="1" smtClean="0">
                <a:solidFill>
                  <a:srgbClr val="002060"/>
                </a:solidFill>
              </a:rPr>
              <a:t>per</a:t>
            </a:r>
            <a:r>
              <a:rPr lang="tr-TR" sz="1400" dirty="0" smtClean="0">
                <a:solidFill>
                  <a:srgbClr val="002060"/>
                </a:solidFill>
              </a:rPr>
              <a:t> </a:t>
            </a:r>
            <a:r>
              <a:rPr lang="tr-TR" sz="1400" dirty="0" err="1" smtClean="0">
                <a:solidFill>
                  <a:srgbClr val="002060"/>
                </a:solidFill>
              </a:rPr>
              <a:t>phase</a:t>
            </a:r>
            <a:r>
              <a:rPr lang="tr-TR" sz="1400" dirty="0" smtClean="0">
                <a:solidFill>
                  <a:srgbClr val="002060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400" dirty="0" smtClean="0">
                <a:solidFill>
                  <a:srgbClr val="002060"/>
                </a:solidFill>
              </a:rPr>
              <a:t>5 </a:t>
            </a:r>
            <a:r>
              <a:rPr lang="tr-TR" sz="1400" dirty="0" err="1" smtClean="0">
                <a:solidFill>
                  <a:srgbClr val="002060"/>
                </a:solidFill>
              </a:rPr>
              <a:t>end-winding</a:t>
            </a:r>
            <a:r>
              <a:rPr lang="tr-TR" sz="1400" dirty="0" smtClean="0">
                <a:solidFill>
                  <a:srgbClr val="002060"/>
                </a:solidFill>
              </a:rPr>
              <a:t> (</a:t>
            </a:r>
            <a:r>
              <a:rPr lang="tr-TR" sz="1400" dirty="0" err="1" smtClean="0">
                <a:solidFill>
                  <a:srgbClr val="002060"/>
                </a:solidFill>
              </a:rPr>
              <a:t>per</a:t>
            </a:r>
            <a:r>
              <a:rPr lang="tr-TR" sz="1400" dirty="0" smtClean="0">
                <a:solidFill>
                  <a:srgbClr val="002060"/>
                </a:solidFill>
              </a:rPr>
              <a:t> </a:t>
            </a:r>
            <a:r>
              <a:rPr lang="tr-TR" sz="1400" dirty="0" err="1" smtClean="0">
                <a:solidFill>
                  <a:srgbClr val="002060"/>
                </a:solidFill>
              </a:rPr>
              <a:t>phase</a:t>
            </a:r>
            <a:r>
              <a:rPr lang="tr-TR" sz="1400" dirty="0" smtClean="0">
                <a:solidFill>
                  <a:srgbClr val="002060"/>
                </a:solidFill>
              </a:rPr>
              <a:t>)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60" y="4681275"/>
            <a:ext cx="5485188" cy="20478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38962" y="4626615"/>
            <a:ext cx="34050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D</a:t>
            </a:r>
            <a:r>
              <a:rPr lang="en-US" sz="1400" dirty="0" err="1" smtClean="0">
                <a:solidFill>
                  <a:srgbClr val="002060"/>
                </a:solidFill>
              </a:rPr>
              <a:t>ynamometric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set (</a:t>
            </a:r>
            <a:r>
              <a:rPr lang="en-US" sz="1400" dirty="0" err="1">
                <a:solidFill>
                  <a:srgbClr val="002060"/>
                </a:solidFill>
              </a:rPr>
              <a:t>Magtrol</a:t>
            </a:r>
            <a:r>
              <a:rPr lang="en-US" sz="1400" dirty="0">
                <a:solidFill>
                  <a:srgbClr val="002060"/>
                </a:solidFill>
              </a:rPr>
              <a:t> 2WB115+2PB115) allows to operate in between 0 and 15000 rpm and absorb loads up to 30 kW</a:t>
            </a:r>
            <a:r>
              <a:rPr lang="en-US" sz="1400" dirty="0" smtClean="0">
                <a:solidFill>
                  <a:srgbClr val="002060"/>
                </a:solidFill>
              </a:rPr>
              <a:t>.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T</a:t>
            </a:r>
            <a:r>
              <a:rPr lang="en-US" sz="1400" dirty="0" smtClean="0">
                <a:solidFill>
                  <a:srgbClr val="002060"/>
                </a:solidFill>
              </a:rPr>
              <a:t>wo </a:t>
            </a:r>
            <a:r>
              <a:rPr lang="en-US" sz="1400" dirty="0">
                <a:solidFill>
                  <a:srgbClr val="002060"/>
                </a:solidFill>
              </a:rPr>
              <a:t>3-phase rectifier + IGBT inverter modules (</a:t>
            </a:r>
            <a:r>
              <a:rPr lang="en-US" sz="1400" dirty="0" err="1">
                <a:solidFill>
                  <a:srgbClr val="002060"/>
                </a:solidFill>
              </a:rPr>
              <a:t>Semikron</a:t>
            </a:r>
            <a:r>
              <a:rPr lang="en-US" sz="1400" dirty="0">
                <a:solidFill>
                  <a:srgbClr val="002060"/>
                </a:solidFill>
              </a:rPr>
              <a:t> SEMITEACH - IGBT), from which five of the total six inverter legs have been </a:t>
            </a:r>
            <a:r>
              <a:rPr lang="en-US" sz="1400" dirty="0" smtClean="0">
                <a:solidFill>
                  <a:srgbClr val="002060"/>
                </a:solidFill>
              </a:rPr>
              <a:t>used.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D</a:t>
            </a:r>
            <a:r>
              <a:rPr lang="en-US" sz="1400" dirty="0" smtClean="0">
                <a:solidFill>
                  <a:srgbClr val="002060"/>
                </a:solidFill>
              </a:rPr>
              <a:t>rive </a:t>
            </a:r>
            <a:r>
              <a:rPr lang="en-US" sz="1400" dirty="0">
                <a:solidFill>
                  <a:srgbClr val="002060"/>
                </a:solidFill>
              </a:rPr>
              <a:t>gate signals </a:t>
            </a:r>
            <a:r>
              <a:rPr lang="en-US" sz="1400" dirty="0" smtClean="0">
                <a:solidFill>
                  <a:srgbClr val="002060"/>
                </a:solidFill>
              </a:rPr>
              <a:t>by </a:t>
            </a:r>
            <a:r>
              <a:rPr lang="en-US" sz="1400" dirty="0" err="1" smtClean="0">
                <a:solidFill>
                  <a:srgbClr val="002060"/>
                </a:solidFill>
              </a:rPr>
              <a:t>dSPACE</a:t>
            </a:r>
            <a:r>
              <a:rPr lang="en-US" sz="1400" dirty="0" smtClean="0">
                <a:solidFill>
                  <a:srgbClr val="002060"/>
                </a:solidFill>
              </a:rPr>
              <a:t> DS1104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DC </a:t>
            </a:r>
            <a:r>
              <a:rPr lang="en-US" sz="1400" dirty="0">
                <a:solidFill>
                  <a:srgbClr val="002060"/>
                </a:solidFill>
              </a:rPr>
              <a:t>bus </a:t>
            </a:r>
            <a:r>
              <a:rPr lang="en-US" sz="1400" dirty="0" smtClean="0">
                <a:solidFill>
                  <a:srgbClr val="002060"/>
                </a:solidFill>
              </a:rPr>
              <a:t>300 </a:t>
            </a:r>
            <a:r>
              <a:rPr lang="en-US" sz="1400" dirty="0">
                <a:solidFill>
                  <a:srgbClr val="002060"/>
                </a:solidFill>
              </a:rPr>
              <a:t>V and </a:t>
            </a:r>
            <a:r>
              <a:rPr lang="tr-TR" sz="1400" dirty="0" smtClean="0">
                <a:solidFill>
                  <a:srgbClr val="002060"/>
                </a:solidFill>
              </a:rPr>
              <a:t>fsw </a:t>
            </a:r>
            <a:r>
              <a:rPr lang="en-US" sz="1400" dirty="0" smtClean="0">
                <a:solidFill>
                  <a:srgbClr val="002060"/>
                </a:solidFill>
              </a:rPr>
              <a:t>5 kHz</a:t>
            </a:r>
            <a:r>
              <a:rPr lang="tr-TR" sz="1400" dirty="0" smtClean="0">
                <a:solidFill>
                  <a:srgbClr val="002060"/>
                </a:solidFill>
              </a:rPr>
              <a:t>.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1013554"/>
            <a:ext cx="88062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Phase resistance and inductance measurements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LCR </a:t>
            </a:r>
            <a:r>
              <a:rPr lang="en-US" dirty="0">
                <a:solidFill>
                  <a:srgbClr val="002060"/>
                </a:solidFill>
              </a:rPr>
              <a:t>meter (</a:t>
            </a:r>
            <a:r>
              <a:rPr lang="en-US" dirty="0" err="1">
                <a:solidFill>
                  <a:srgbClr val="002060"/>
                </a:solidFill>
              </a:rPr>
              <a:t>Hioki</a:t>
            </a:r>
            <a:r>
              <a:rPr lang="en-US" dirty="0">
                <a:solidFill>
                  <a:srgbClr val="002060"/>
                </a:solidFill>
              </a:rPr>
              <a:t> 3522-50 LCR </a:t>
            </a:r>
            <a:r>
              <a:rPr lang="en-US" dirty="0" err="1">
                <a:solidFill>
                  <a:srgbClr val="002060"/>
                </a:solidFill>
              </a:rPr>
              <a:t>HiTESTER</a:t>
            </a:r>
            <a:r>
              <a:rPr lang="en-US" dirty="0" smtClean="0">
                <a:solidFill>
                  <a:srgbClr val="002060"/>
                </a:solidFill>
              </a:rPr>
              <a:t>).</a:t>
            </a:r>
            <a:endParaRPr lang="tr-TR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DC </a:t>
            </a:r>
            <a:r>
              <a:rPr lang="tr-TR" dirty="0" err="1" smtClean="0">
                <a:solidFill>
                  <a:srgbClr val="002060"/>
                </a:solidFill>
              </a:rPr>
              <a:t>and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different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frequencies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Open-circuit </a:t>
            </a:r>
            <a:r>
              <a:rPr lang="en-US" b="1" dirty="0" smtClean="0">
                <a:solidFill>
                  <a:srgbClr val="002060"/>
                </a:solidFill>
              </a:rPr>
              <a:t>test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</a:t>
            </a:r>
            <a:r>
              <a:rPr lang="en-US" dirty="0" err="1" smtClean="0">
                <a:solidFill>
                  <a:srgbClr val="002060"/>
                </a:solidFill>
              </a:rPr>
              <a:t>ack</a:t>
            </a:r>
            <a:r>
              <a:rPr lang="en-US" dirty="0" smtClean="0">
                <a:solidFill>
                  <a:srgbClr val="002060"/>
                </a:solidFill>
              </a:rPr>
              <a:t>-EMF</a:t>
            </a:r>
            <a:r>
              <a:rPr lang="tr-TR" dirty="0" smtClean="0">
                <a:solidFill>
                  <a:srgbClr val="002060"/>
                </a:solidFill>
              </a:rPr>
              <a:t>: F</a:t>
            </a:r>
            <a:r>
              <a:rPr lang="en-US" dirty="0" smtClean="0">
                <a:solidFill>
                  <a:srgbClr val="002060"/>
                </a:solidFill>
              </a:rPr>
              <a:t>or </a:t>
            </a:r>
            <a:r>
              <a:rPr lang="en-US" dirty="0">
                <a:solidFill>
                  <a:srgbClr val="002060"/>
                </a:solidFill>
              </a:rPr>
              <a:t>a number of speeds, ranging from 0 to 1000 </a:t>
            </a:r>
            <a:r>
              <a:rPr lang="en-US" dirty="0" smtClean="0">
                <a:solidFill>
                  <a:srgbClr val="002060"/>
                </a:solidFill>
              </a:rPr>
              <a:t>rpm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PM flux </a:t>
            </a:r>
            <a:r>
              <a:rPr lang="en-US" dirty="0" smtClean="0">
                <a:solidFill>
                  <a:srgbClr val="002060"/>
                </a:solidFill>
              </a:rPr>
              <a:t>linkage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different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 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Back-EMF vs speed </a:t>
            </a:r>
            <a:r>
              <a:rPr lang="en-US" dirty="0" smtClean="0">
                <a:solidFill>
                  <a:srgbClr val="002060"/>
                </a:solidFill>
              </a:rPr>
              <a:t>characteristic</a:t>
            </a:r>
            <a:endParaRPr lang="tr-TR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Measured back-EMF waveform at 600 </a:t>
            </a:r>
            <a:r>
              <a:rPr lang="en-US" dirty="0" smtClean="0">
                <a:solidFill>
                  <a:srgbClr val="002060"/>
                </a:solidFill>
              </a:rPr>
              <a:t>rpm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test</a:t>
            </a:r>
            <a:endParaRPr lang="tr-TR" b="1" dirty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C</a:t>
            </a:r>
            <a:r>
              <a:rPr lang="en-US" dirty="0" err="1" smtClean="0">
                <a:solidFill>
                  <a:srgbClr val="002060"/>
                </a:solidFill>
              </a:rPr>
              <a:t>onnecting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all the phase windings together at their input and output </a:t>
            </a:r>
            <a:r>
              <a:rPr lang="en-US" dirty="0" smtClean="0">
                <a:solidFill>
                  <a:srgbClr val="002060"/>
                </a:solidFill>
              </a:rPr>
              <a:t>terminals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F</a:t>
            </a:r>
            <a:r>
              <a:rPr lang="en-US" dirty="0" smtClean="0">
                <a:solidFill>
                  <a:srgbClr val="002060"/>
                </a:solidFill>
              </a:rPr>
              <a:t>or </a:t>
            </a:r>
            <a:r>
              <a:rPr lang="en-US" dirty="0">
                <a:solidFill>
                  <a:srgbClr val="002060"/>
                </a:solidFill>
              </a:rPr>
              <a:t>a number of speeds, ranging from 0 to 1500 </a:t>
            </a:r>
            <a:r>
              <a:rPr lang="en-US" dirty="0" smtClean="0">
                <a:solidFill>
                  <a:srgbClr val="002060"/>
                </a:solidFill>
              </a:rPr>
              <a:t>rpm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main measured </a:t>
            </a:r>
            <a:r>
              <a:rPr lang="en-US" dirty="0" smtClean="0">
                <a:solidFill>
                  <a:srgbClr val="002060"/>
                </a:solidFill>
              </a:rPr>
              <a:t>variables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rgbClr val="002060"/>
                </a:solidFill>
              </a:rPr>
              <a:t>phase </a:t>
            </a:r>
            <a:r>
              <a:rPr lang="en-US" dirty="0">
                <a:solidFill>
                  <a:srgbClr val="002060"/>
                </a:solidFill>
              </a:rPr>
              <a:t>short- circuit currents and the braking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4601324"/>
            <a:ext cx="2466977" cy="1878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3" y="4873273"/>
            <a:ext cx="5603421" cy="160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1013554"/>
            <a:ext cx="8806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b="1" dirty="0">
                <a:solidFill>
                  <a:srgbClr val="002060"/>
                </a:solidFill>
              </a:rPr>
              <a:t>Tests under healthy operating </a:t>
            </a:r>
            <a:r>
              <a:rPr lang="en-US" b="1" dirty="0" smtClean="0">
                <a:solidFill>
                  <a:srgbClr val="002060"/>
                </a:solidFill>
              </a:rPr>
              <a:t>conditions</a:t>
            </a:r>
            <a:endParaRPr lang="tr-TR" b="1" dirty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tr-TR" b="1" dirty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FF0000"/>
                </a:solidFill>
              </a:rPr>
              <a:t>Page</a:t>
            </a:r>
            <a:r>
              <a:rPr lang="tr-TR" b="1" dirty="0" smtClean="0">
                <a:solidFill>
                  <a:srgbClr val="FF0000"/>
                </a:solidFill>
              </a:rPr>
              <a:t> 190</a:t>
            </a:r>
          </a:p>
        </p:txBody>
      </p:sp>
    </p:spTree>
    <p:extLst>
      <p:ext uri="{BB962C8B-B14F-4D97-AF65-F5344CB8AC3E}">
        <p14:creationId xmlns:p14="http://schemas.microsoft.com/office/powerpoint/2010/main" val="36653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392" y="3123175"/>
            <a:ext cx="87449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End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!</a:t>
            </a:r>
            <a:endParaRPr lang="tr-T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8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87820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745971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 bağlantı tipleri: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" y="4702629"/>
            <a:ext cx="3754178" cy="1952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558" y="4439290"/>
            <a:ext cx="5181985" cy="24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under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Tips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661430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061540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57550" y="811734"/>
            <a:ext cx="58864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err="1" smtClean="0">
                <a:solidFill>
                  <a:srgbClr val="002060"/>
                </a:solidFill>
              </a:rPr>
              <a:t>What</a:t>
            </a:r>
            <a:r>
              <a:rPr lang="tr-TR" sz="1600" dirty="0" smtClean="0">
                <a:solidFill>
                  <a:srgbClr val="002060"/>
                </a:solidFill>
              </a:rPr>
              <a:t> is </a:t>
            </a:r>
            <a:r>
              <a:rPr lang="tr-TR" sz="1600" dirty="0" err="1" smtClean="0">
                <a:solidFill>
                  <a:srgbClr val="002060"/>
                </a:solidFill>
              </a:rPr>
              <a:t>the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likelihood</a:t>
            </a:r>
            <a:r>
              <a:rPr lang="tr-TR" sz="1600" dirty="0" smtClean="0">
                <a:solidFill>
                  <a:srgbClr val="002060"/>
                </a:solidFill>
              </a:rPr>
              <a:t> of a </a:t>
            </a:r>
            <a:r>
              <a:rPr lang="tr-TR" sz="1600" dirty="0" err="1" smtClean="0">
                <a:solidFill>
                  <a:srgbClr val="002060"/>
                </a:solidFill>
              </a:rPr>
              <a:t>complete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module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fault</a:t>
            </a:r>
            <a:r>
              <a:rPr lang="tr-TR" sz="1600" dirty="0" smtClean="0">
                <a:solidFill>
                  <a:srgbClr val="002060"/>
                </a:solidFill>
              </a:rPr>
              <a:t>? Control </a:t>
            </a:r>
            <a:r>
              <a:rPr lang="tr-TR" sz="1600" dirty="0" err="1" smtClean="0">
                <a:solidFill>
                  <a:srgbClr val="002060"/>
                </a:solidFill>
              </a:rPr>
              <a:t>circuit</a:t>
            </a:r>
            <a:r>
              <a:rPr lang="tr-TR" sz="1600" dirty="0" smtClean="0">
                <a:solidFill>
                  <a:srgbClr val="002060"/>
                </a:solidFill>
              </a:rPr>
              <a:t> mesela.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rgbClr val="00206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002060"/>
                </a:solidFill>
              </a:rPr>
              <a:t>yapmıyoruz?’un</a:t>
            </a:r>
            <a:r>
              <a:rPr lang="tr-TR" sz="1600" dirty="0" smtClean="0">
                <a:solidFill>
                  <a:srgbClr val="002060"/>
                </a:solidFill>
              </a:rPr>
              <a:t> cevabını verecek.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2187"/>
          <a:stretch/>
        </p:blipFill>
        <p:spPr>
          <a:xfrm>
            <a:off x="906111" y="2384979"/>
            <a:ext cx="6370439" cy="2148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9035"/>
          <a:stretch/>
        </p:blipFill>
        <p:spPr>
          <a:xfrm>
            <a:off x="859942" y="4564843"/>
            <a:ext cx="6462775" cy="22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10104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1" y="1072131"/>
            <a:ext cx="8964385" cy="57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Least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8" y="1378040"/>
            <a:ext cx="8438170" cy="53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07213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protection circuit </a:t>
            </a:r>
            <a:r>
              <a:rPr lang="en-US" dirty="0" smtClean="0">
                <a:solidFill>
                  <a:srgbClr val="002060"/>
                </a:solidFill>
              </a:rPr>
              <a:t>responds </a:t>
            </a:r>
            <a:r>
              <a:rPr lang="en-US" dirty="0">
                <a:solidFill>
                  <a:srgbClr val="002060"/>
                </a:solidFill>
              </a:rPr>
              <a:t>by immediately opening the </a:t>
            </a:r>
            <a:r>
              <a:rPr lang="en-US" dirty="0" smtClean="0">
                <a:solidFill>
                  <a:srgbClr val="002060"/>
                </a:solidFill>
              </a:rPr>
              <a:t>transistor </a:t>
            </a:r>
            <a:r>
              <a:rPr lang="en-US" dirty="0">
                <a:solidFill>
                  <a:srgbClr val="002060"/>
                </a:solidFill>
              </a:rPr>
              <a:t>in the same </a:t>
            </a:r>
            <a:r>
              <a:rPr lang="en-US" dirty="0" smtClean="0">
                <a:solidFill>
                  <a:srgbClr val="002060"/>
                </a:solidFill>
              </a:rPr>
              <a:t>l</a:t>
            </a:r>
            <a:r>
              <a:rPr lang="tr-TR" dirty="0" err="1" smtClean="0">
                <a:solidFill>
                  <a:srgbClr val="002060"/>
                </a:solidFill>
              </a:rPr>
              <a:t>eg</a:t>
            </a:r>
            <a:endParaRPr lang="tr-TR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Most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4" y="1661160"/>
            <a:ext cx="7489418" cy="48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002060"/>
                </a:solidFill>
              </a:rPr>
              <a:t>ecommended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the faulted phase is isolated from the DC bus by turning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power switches in the corresponding inverter </a:t>
            </a:r>
            <a:r>
              <a:rPr lang="en-US" dirty="0" smtClean="0">
                <a:solidFill>
                  <a:srgbClr val="002060"/>
                </a:solidFill>
              </a:rPr>
              <a:t>leg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tr-TR" b="1" dirty="0" smtClean="0">
                <a:solidFill>
                  <a:srgbClr val="002060"/>
                </a:solidFill>
              </a:rPr>
              <a:t>(Not </a:t>
            </a:r>
            <a:r>
              <a:rPr lang="tr-TR" b="1" dirty="0" err="1" smtClean="0">
                <a:solidFill>
                  <a:srgbClr val="002060"/>
                </a:solidFill>
              </a:rPr>
              <a:t>fully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isolated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full H-bridge is advantageous in this aspect, as the faulted phase can be </a:t>
            </a:r>
            <a:r>
              <a:rPr lang="en-US" b="1" dirty="0">
                <a:solidFill>
                  <a:srgbClr val="002060"/>
                </a:solidFill>
              </a:rPr>
              <a:t>totally isolated </a:t>
            </a:r>
            <a:r>
              <a:rPr lang="en-US" dirty="0">
                <a:solidFill>
                  <a:srgbClr val="002060"/>
                </a:solidFill>
              </a:rPr>
              <a:t>from the DC bus by opening the associated semiconductor switches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</a:rPr>
              <a:t>P</a:t>
            </a:r>
            <a:r>
              <a:rPr lang="en-US" b="1" dirty="0" smtClean="0">
                <a:solidFill>
                  <a:srgbClr val="002060"/>
                </a:solidFill>
              </a:rPr>
              <a:t>reserving </a:t>
            </a:r>
            <a:r>
              <a:rPr lang="en-US" b="1" dirty="0">
                <a:solidFill>
                  <a:srgbClr val="002060"/>
                </a:solidFill>
              </a:rPr>
              <a:t>the main harmonic of the air-gap </a:t>
            </a:r>
            <a:r>
              <a:rPr lang="en-US" b="1" dirty="0" smtClean="0">
                <a:solidFill>
                  <a:srgbClr val="002060"/>
                </a:solidFill>
              </a:rPr>
              <a:t>MMF</a:t>
            </a:r>
            <a:r>
              <a:rPr lang="tr-TR" dirty="0" smtClean="0">
                <a:solidFill>
                  <a:srgbClr val="002060"/>
                </a:solidFill>
              </a:rPr>
              <a:t>: V</a:t>
            </a:r>
            <a:r>
              <a:rPr lang="en-US" dirty="0" err="1" smtClean="0">
                <a:solidFill>
                  <a:srgbClr val="002060"/>
                </a:solidFill>
              </a:rPr>
              <a:t>arying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magnitude and angle of the healthy phase currents phasors in order to maintain the main harmonic of the air-gap MMF with respect to the pre-fault state.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algn="ctr"/>
            <a:r>
              <a:rPr lang="tr-TR" b="1" dirty="0" smtClean="0">
                <a:solidFill>
                  <a:srgbClr val="FF0000"/>
                </a:solidFill>
              </a:rPr>
              <a:t>PAGE 174</a:t>
            </a:r>
          </a:p>
        </p:txBody>
      </p:sp>
    </p:spTree>
    <p:extLst>
      <p:ext uri="{BB962C8B-B14F-4D97-AF65-F5344CB8AC3E}">
        <p14:creationId xmlns:p14="http://schemas.microsoft.com/office/powerpoint/2010/main" val="36068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(3-phase </a:t>
            </a:r>
            <a:r>
              <a:rPr lang="tr-TR" b="1" dirty="0" err="1" smtClean="0">
                <a:solidFill>
                  <a:srgbClr val="002060"/>
                </a:solidFill>
              </a:rPr>
              <a:t>simulation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34" t="5019" r="7615"/>
          <a:stretch/>
        </p:blipFill>
        <p:spPr>
          <a:xfrm>
            <a:off x="91259" y="4244465"/>
            <a:ext cx="2877228" cy="2319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332" t="4820" r="7018"/>
          <a:stretch/>
        </p:blipFill>
        <p:spPr>
          <a:xfrm>
            <a:off x="3078371" y="4244465"/>
            <a:ext cx="2880911" cy="2319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183" t="5019" r="6869"/>
          <a:stretch/>
        </p:blipFill>
        <p:spPr>
          <a:xfrm>
            <a:off x="6069167" y="4244465"/>
            <a:ext cx="2896669" cy="231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138" t="5019" r="6720"/>
          <a:stretch/>
        </p:blipFill>
        <p:spPr>
          <a:xfrm>
            <a:off x="89808" y="1769886"/>
            <a:ext cx="2988563" cy="2361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38" t="4421" r="7018"/>
          <a:stretch/>
        </p:blipFill>
        <p:spPr>
          <a:xfrm>
            <a:off x="3071397" y="1752711"/>
            <a:ext cx="2981589" cy="23784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762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Normal </a:t>
            </a:r>
            <a:r>
              <a:rPr lang="tr-TR" dirty="0" err="1" smtClean="0">
                <a:solidFill>
                  <a:srgbClr val="002060"/>
                </a:solidFill>
              </a:rPr>
              <a:t>operation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989" t="4820" r="7166"/>
          <a:stretch/>
        </p:blipFill>
        <p:spPr>
          <a:xfrm>
            <a:off x="6019020" y="1752710"/>
            <a:ext cx="2994059" cy="23784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11377" y="1304391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without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22776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16799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4204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29749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11936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On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arine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electrical propulsion motors have both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 volume and mass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as desirable characteristics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Higher torque density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windings with higher phase numbers produce fields with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lower harmonic content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and, it is claimed, any remaining space harmonic fields contribute positively to the torque).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efficiency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stator windings of a multiphase machine produce more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fundamentally-distributed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than those of a three-phase machine).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Reduced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torque pulsations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of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reduced harmonic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field content).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tolerance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loss of one phase in, say, a 20-phase drive system still leaves the other 19 phases to produce part of the full-load torque, whereas the loss of one phase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conventional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three-phase system results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single-phase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drive which cannot start and that will produce a massive pulsating torque if it is running).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Simpler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more-reliable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power conditioning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equipment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power is delivered through more than three channels, so that the need for parallel and/or series connection of semiconductor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 reduced or removed entirely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).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Ship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- Redundancy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59" y="1197109"/>
            <a:ext cx="69532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Ship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- Redundancy</a:t>
            </a:r>
          </a:p>
        </p:txBody>
      </p:sp>
      <p:sp>
        <p:nvSpPr>
          <p:cNvPr id="5" name="Rectangle 4"/>
          <p:cNvSpPr/>
          <p:nvPr/>
        </p:nvSpPr>
        <p:spPr>
          <a:xfrm>
            <a:off x="224970" y="1226019"/>
            <a:ext cx="86822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Most of the </a:t>
            </a:r>
            <a:r>
              <a:rPr lang="en-US" b="1" dirty="0">
                <a:solidFill>
                  <a:srgbClr val="FF0000"/>
                </a:solidFill>
                <a:cs typeface="Arial" panose="020B0604020202020204" pitchFamily="34" charset="0"/>
              </a:rPr>
              <a:t>cruise ships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are configured 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two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propellers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mostly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because of redundancy and feasible power limits of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electric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drives.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Dual-stator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motors supplied by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parallel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frequency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converters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are commonly utilized at the highest power ratings, because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maximum current ratings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frequency converters are typically much lower than those of electric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motors.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addition,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such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solutions provide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</a:t>
            </a:r>
            <a:r>
              <a:rPr lang="en-US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edundancy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reduce harmonics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in the electric system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Most of the </a:t>
            </a:r>
            <a:r>
              <a:rPr lang="en-US" b="1" dirty="0">
                <a:solidFill>
                  <a:srgbClr val="FF0000"/>
                </a:solidFill>
                <a:cs typeface="Arial" panose="020B0604020202020204" pitchFamily="34" charset="0"/>
              </a:rPr>
              <a:t>LNG Carriers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with electric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utilizing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single propeller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configuration as the conventional ships.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electric part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split into two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separate systems giving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a 50% redundancy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on this part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0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Ship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- Redundancy</a:t>
            </a:r>
          </a:p>
        </p:txBody>
      </p:sp>
      <p:sp>
        <p:nvSpPr>
          <p:cNvPr id="5" name="Rectangle 4"/>
          <p:cNvSpPr/>
          <p:nvPr/>
        </p:nvSpPr>
        <p:spPr>
          <a:xfrm>
            <a:off x="241751" y="1197109"/>
            <a:ext cx="86822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ull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-scale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spare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dle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 parallel with the main system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dvantageous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when the systems have been designed for optimal performance at full load and process shutdown is allowed in case of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hare the load equally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eneficial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when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reserve power is needed without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interruptions and the number of parallel systems is high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level of total spare capacity can be reduced by multiple parallel systems, for instance four parallel systems with one redundant system only requires 25% over-dimensioning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The level of redundancy in such systems is expressed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percentage of available power versus the total rated power in case of a single fault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For example, two or four parallel systems have 50% or 75% redundancy against single faults, respectively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>
                <a:solidFill>
                  <a:srgbClr val="002060"/>
                </a:solidFill>
                <a:cs typeface="Arial" panose="020B0604020202020204" pitchFamily="34" charset="0"/>
              </a:rPr>
              <a:t>Question</a:t>
            </a:r>
            <a:r>
              <a:rPr lang="tr-TR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Paralel olan 2 çevirici durumunda,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load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%50’nin altına düşse, 1 çeviriciyi tam yükte kullanmak mı daha verimlidir yoksa 2 çeviriciyi yarım yükte kullanmak mı?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>
                <a:solidFill>
                  <a:srgbClr val="002060"/>
                </a:solidFill>
                <a:cs typeface="Arial" panose="020B0604020202020204" pitchFamily="34" charset="0"/>
              </a:rPr>
              <a:t>Load</a:t>
            </a:r>
            <a:r>
              <a:rPr lang="tr-TR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nerelerde seyrediyor bunu öğrenebilir miyiz? (</a:t>
            </a:r>
            <a:r>
              <a:rPr lang="tr-TR" b="1" dirty="0" err="1">
                <a:solidFill>
                  <a:srgbClr val="002060"/>
                </a:solidFill>
                <a:cs typeface="Arial" panose="020B0604020202020204" pitchFamily="34" charset="0"/>
              </a:rPr>
              <a:t>duty</a:t>
            </a:r>
            <a:r>
              <a:rPr lang="tr-TR" b="1" dirty="0">
                <a:solidFill>
                  <a:srgbClr val="002060"/>
                </a:solidFill>
                <a:cs typeface="Arial" panose="020B0604020202020204" pitchFamily="34" charset="0"/>
              </a:rPr>
              <a:t> olayı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). Hem üstteki durum için, hem de mesela 2 modül yapmanın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feasible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olma durumu artıyor sanki. Normalde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full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scale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redundancy için tüm sistemden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bi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tane daha koyacakken, bunda 2 tane yarım sistem koyup hala yük karşılanabilir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Ship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- Redundancy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" y="1197109"/>
            <a:ext cx="4500756" cy="5272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103" y="1197109"/>
            <a:ext cx="4497788" cy="30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8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EV-HEV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970" y="1104776"/>
            <a:ext cx="86822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number of phases will increase the frequency and decrease the amplitude of torque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pulsation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zero-sequence component is necessary to provide an undisturbed rotating MMF after one phase is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lost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FIVE-PHASE IPM MOTOR WITH FRACTIONAL SLOT </a:t>
            </a:r>
            <a:endParaRPr lang="tr-TR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0" y="2859102"/>
            <a:ext cx="3641651" cy="36344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621" y="3089113"/>
            <a:ext cx="3383265" cy="62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66621" y="3833104"/>
            <a:ext cx="5163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this case, the fundamental current amplitude of the healthy phases needs to be increased up to 1.382 time of the initial value when all five phases are functional.</a:t>
            </a:r>
          </a:p>
        </p:txBody>
      </p:sp>
    </p:spTree>
    <p:extLst>
      <p:ext uri="{BB962C8B-B14F-4D97-AF65-F5344CB8AC3E}">
        <p14:creationId xmlns:p14="http://schemas.microsoft.com/office/powerpoint/2010/main" val="35009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EV-HEV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970" y="1104776"/>
            <a:ext cx="846182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n-wheel machine topology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four-wheel independently driven technique for 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improved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efficiency and available space on the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vehicle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IWFT-IPM: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In-wheel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fault-tolerant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interior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permanent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magnet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outer-rotor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topology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ttractive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because it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facilitates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direct coupling with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wheel.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H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igh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torque-to-weight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ratio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H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igh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efficiency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conventional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SM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PM machine suffers from the weak mechanical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robustness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(IPM kullanılabilir)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85" y="2387830"/>
            <a:ext cx="4227515" cy="15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IWFT-IPM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492" y="4447179"/>
            <a:ext cx="89086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his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scheme can fully utilize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space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greatly reduce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size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weight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drive system for EV applications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Electrical, magnetic, thermal, and physical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separations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various phases are achieved indeed, which overcome the drawback about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various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width of the </a:t>
            </a:r>
            <a:r>
              <a:rPr lang="en-US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tooth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is two times the fault-tolerant tooth. Hence, the width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flat top of the back-EMF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is even more than 144 , which is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inherently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suitable for five-phase BLDC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operation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???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673" y="1424816"/>
            <a:ext cx="3541465" cy="1264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411"/>
          <a:stretch/>
        </p:blipFill>
        <p:spPr>
          <a:xfrm>
            <a:off x="0" y="1600385"/>
            <a:ext cx="2669743" cy="2327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57" y="3182770"/>
            <a:ext cx="3405981" cy="10791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53138" y="1276578"/>
            <a:ext cx="29908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: 1500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20/18 </a:t>
            </a:r>
            <a:r>
              <a:rPr lang="tr-TR" sz="16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16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Do = 237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= 217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Dshaft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= 132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La = 80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</a:t>
            </a:r>
            <a:r>
              <a:rPr lang="en-US" sz="16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ated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power</a:t>
            </a: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10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endParaRPr lang="tr-TR" sz="16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otal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weight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17.3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kg.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16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density</a:t>
            </a: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652.6 W/kg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16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orque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72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Nm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orque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-to-weight</a:t>
            </a: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4.2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Nm/kg </a:t>
            </a:r>
            <a:endParaRPr lang="tr-TR" sz="16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8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cs typeface="Arial" panose="020B0604020202020204" pitchFamily="34" charset="0"/>
              </a:rPr>
              <a:t>Five-Phase Modular Permanent-Magnet In-Wheel Motor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6213"/>
            <a:ext cx="8496391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40-slot/42-pole</a:t>
            </a:r>
            <a:endParaRPr lang="tr-TR" sz="16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fault-tolerant tooth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was optimized to obtain better torque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curve.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phase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open-circuited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two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adjacent phases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open-circuited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two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non-adjacent phases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open-circuited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single phase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endParaRPr lang="tr-TR" sz="16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Choice of Phase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Number:</a:t>
            </a:r>
            <a:endParaRPr lang="tr-TR" sz="16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ontinue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to produce the rated power in case of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single phase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Hence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if the phase number of the machine is N,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power of each phase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should be designed to be 1/(N-1) times of the rated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order to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realize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electric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each phase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is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driven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 single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four-switch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probability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of phase failure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also grows with the increase of phase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choose appropriate phase number,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complexity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cost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fault-tolerant ability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of the system need to be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considered.</a:t>
            </a:r>
            <a:endParaRPr lang="tr-TR" sz="16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lvl="1"/>
            <a:endParaRPr lang="tr-TR" sz="16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The Choice of Slot/Pole Combination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sz="16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Each phase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should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be an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independent module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with no electric, thermal, physical, and magnetic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with the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others.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phase adopt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single layer concentrated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stator slot should be deep enough to obtain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large inductance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so as to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limit the short circuit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16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factor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of single-layer armature winding is smaller. 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harmonic components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MMF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of single-layer windings is higher, so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pulsation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noise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of the motor is quite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severe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48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cs typeface="Arial" panose="020B0604020202020204" pitchFamily="34" charset="0"/>
              </a:rPr>
              <a:t>Five-Phase Modular Permanent-Magnet In-Wheel Motor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4776"/>
            <a:ext cx="87402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Considering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unilateral magnetic force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even number of slots should be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preferred.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Due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to the low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winding factor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of the armature winding, pole number should be close but not equal to the slots number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the slots number is Q, the poles pairs is p and n is an integer larger than zero, then the combination could be calculated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by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5 faz motor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40/42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2428214"/>
            <a:ext cx="1737249" cy="723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0" y="3151413"/>
            <a:ext cx="3077254" cy="29857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85852" y="2720526"/>
            <a:ext cx="585814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There </a:t>
            </a:r>
            <a:r>
              <a:rPr lang="en-US" sz="1600" dirty="0">
                <a:solidFill>
                  <a:srgbClr val="002060"/>
                </a:solidFill>
              </a:rPr>
              <a:t>are four coils for each phase and the electrical angle shift of adjacent phases winding is 72 </a:t>
            </a:r>
            <a:r>
              <a:rPr lang="en-US" sz="1600" dirty="0" smtClean="0">
                <a:solidFill>
                  <a:srgbClr val="002060"/>
                </a:solidFill>
              </a:rPr>
              <a:t>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The </a:t>
            </a:r>
            <a:r>
              <a:rPr lang="en-US" sz="1600" dirty="0">
                <a:solidFill>
                  <a:srgbClr val="002060"/>
                </a:solidFill>
              </a:rPr>
              <a:t>tooth between adjacent phases is called </a:t>
            </a:r>
            <a:r>
              <a:rPr lang="en-US" sz="1600" b="1" dirty="0">
                <a:solidFill>
                  <a:srgbClr val="002060"/>
                </a:solidFill>
              </a:rPr>
              <a:t>fault-tolerant </a:t>
            </a:r>
            <a:r>
              <a:rPr lang="en-US" sz="1600" b="1" dirty="0" smtClean="0">
                <a:solidFill>
                  <a:srgbClr val="002060"/>
                </a:solidFill>
              </a:rPr>
              <a:t>tooth</a:t>
            </a:r>
            <a:r>
              <a:rPr lang="en-US" sz="1600" dirty="0" smtClean="0">
                <a:solidFill>
                  <a:srgbClr val="002060"/>
                </a:solidFill>
              </a:rPr>
              <a:t>.</a:t>
            </a:r>
            <a:r>
              <a:rPr lang="tr-TR" sz="1600" dirty="0" smtClean="0">
                <a:solidFill>
                  <a:srgbClr val="002060"/>
                </a:solidFill>
              </a:rPr>
              <a:t> (</a:t>
            </a:r>
            <a:r>
              <a:rPr lang="en-US" sz="1600" dirty="0" smtClean="0">
                <a:solidFill>
                  <a:srgbClr val="002060"/>
                </a:solidFill>
              </a:rPr>
              <a:t>The </a:t>
            </a:r>
            <a:r>
              <a:rPr lang="en-US" sz="1600" dirty="0">
                <a:solidFill>
                  <a:srgbClr val="002060"/>
                </a:solidFill>
              </a:rPr>
              <a:t>unwound teeth between </a:t>
            </a:r>
            <a:r>
              <a:rPr lang="en-US" sz="1600" dirty="0" smtClean="0">
                <a:solidFill>
                  <a:srgbClr val="002060"/>
                </a:solidFill>
              </a:rPr>
              <a:t>phases</a:t>
            </a:r>
            <a:r>
              <a:rPr lang="tr-TR" sz="1600" dirty="0" smtClean="0">
                <a:solidFill>
                  <a:srgbClr val="002060"/>
                </a:solidFill>
              </a:rPr>
              <a:t>). </a:t>
            </a:r>
            <a:r>
              <a:rPr lang="en-US" sz="1600" dirty="0" smtClean="0">
                <a:solidFill>
                  <a:srgbClr val="002060"/>
                </a:solidFill>
              </a:rPr>
              <a:t>On </a:t>
            </a:r>
            <a:r>
              <a:rPr lang="en-US" sz="1600" dirty="0">
                <a:solidFill>
                  <a:srgbClr val="002060"/>
                </a:solidFill>
              </a:rPr>
              <a:t>one hand, they are </a:t>
            </a:r>
            <a:r>
              <a:rPr lang="en-US" sz="1600" b="1" dirty="0">
                <a:solidFill>
                  <a:srgbClr val="002060"/>
                </a:solidFill>
              </a:rPr>
              <a:t>return path </a:t>
            </a:r>
            <a:r>
              <a:rPr lang="en-US" sz="1600" dirty="0">
                <a:solidFill>
                  <a:srgbClr val="002060"/>
                </a:solidFill>
              </a:rPr>
              <a:t>of the main flux. On the </a:t>
            </a:r>
            <a:r>
              <a:rPr lang="en-US" sz="1600" dirty="0" smtClean="0">
                <a:solidFill>
                  <a:srgbClr val="002060"/>
                </a:solidFill>
              </a:rPr>
              <a:t>other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hand, the </a:t>
            </a:r>
            <a:r>
              <a:rPr lang="en-US" sz="1600" b="1" dirty="0">
                <a:solidFill>
                  <a:srgbClr val="002060"/>
                </a:solidFill>
              </a:rPr>
              <a:t>heat between phases </a:t>
            </a:r>
            <a:r>
              <a:rPr lang="en-US" sz="1600" dirty="0">
                <a:solidFill>
                  <a:srgbClr val="002060"/>
                </a:solidFill>
              </a:rPr>
              <a:t>is isolated by the fault-tolerant </a:t>
            </a:r>
            <a:r>
              <a:rPr lang="en-US" sz="1600" dirty="0" smtClean="0">
                <a:solidFill>
                  <a:srgbClr val="002060"/>
                </a:solidFill>
              </a:rPr>
              <a:t>teeth.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rgbClr val="002060"/>
                </a:solidFill>
              </a:rPr>
              <a:t>O</a:t>
            </a:r>
            <a:r>
              <a:rPr lang="en-US" sz="1600" dirty="0" err="1" smtClean="0">
                <a:solidFill>
                  <a:srgbClr val="002060"/>
                </a:solidFill>
              </a:rPr>
              <a:t>ptimal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width of fault-tolerant </a:t>
            </a:r>
            <a:r>
              <a:rPr lang="en-US" sz="1600" dirty="0" smtClean="0">
                <a:solidFill>
                  <a:srgbClr val="002060"/>
                </a:solidFill>
              </a:rPr>
              <a:t>teeth</a:t>
            </a:r>
            <a:r>
              <a:rPr lang="tr-TR" sz="1600" dirty="0" smtClean="0">
                <a:solidFill>
                  <a:srgbClr val="002060"/>
                </a:solidFill>
              </a:rPr>
              <a:t> is </a:t>
            </a:r>
            <a:r>
              <a:rPr lang="tr-TR" sz="1600" dirty="0" err="1" smtClean="0">
                <a:solidFill>
                  <a:srgbClr val="002060"/>
                </a:solidFill>
              </a:rPr>
              <a:t>found</a:t>
            </a:r>
            <a:r>
              <a:rPr lang="tr-TR" sz="1600" dirty="0" smtClean="0">
                <a:solidFill>
                  <a:srgbClr val="002060"/>
                </a:solidFill>
              </a:rPr>
              <a:t> (</a:t>
            </a:r>
            <a:r>
              <a:rPr lang="tr-TR" sz="1600" dirty="0" err="1" smtClean="0">
                <a:solidFill>
                  <a:srgbClr val="002060"/>
                </a:solidFill>
              </a:rPr>
              <a:t>average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torque-torque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pulsation</a:t>
            </a:r>
            <a:r>
              <a:rPr lang="tr-TR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</a:rPr>
              <a:t>The </a:t>
            </a:r>
            <a:r>
              <a:rPr lang="en-US" sz="1600" dirty="0">
                <a:solidFill>
                  <a:srgbClr val="002060"/>
                </a:solidFill>
              </a:rPr>
              <a:t>stator </a:t>
            </a:r>
            <a:r>
              <a:rPr lang="en-US" sz="1600" b="1" dirty="0">
                <a:solidFill>
                  <a:srgbClr val="002060"/>
                </a:solidFill>
              </a:rPr>
              <a:t>slots</a:t>
            </a:r>
            <a:r>
              <a:rPr lang="en-US" sz="1600" dirty="0">
                <a:solidFill>
                  <a:srgbClr val="002060"/>
                </a:solidFill>
              </a:rPr>
              <a:t> were designed </a:t>
            </a:r>
            <a:r>
              <a:rPr lang="en-US" sz="1600" b="1" dirty="0">
                <a:solidFill>
                  <a:srgbClr val="002060"/>
                </a:solidFill>
              </a:rPr>
              <a:t>deep</a:t>
            </a:r>
            <a:r>
              <a:rPr lang="en-US" sz="1600" dirty="0">
                <a:solidFill>
                  <a:srgbClr val="002060"/>
                </a:solidFill>
              </a:rPr>
              <a:t> enough to obtain </a:t>
            </a:r>
            <a:r>
              <a:rPr lang="en-US" sz="1600" dirty="0" smtClean="0">
                <a:solidFill>
                  <a:srgbClr val="002060"/>
                </a:solidFill>
              </a:rPr>
              <a:t>large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smtClean="0">
                <a:solidFill>
                  <a:srgbClr val="002060"/>
                </a:solidFill>
              </a:rPr>
              <a:t>inductance.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64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cs typeface="Arial" panose="020B0604020202020204" pitchFamily="34" charset="0"/>
              </a:rPr>
              <a:t>In-Wheel </a:t>
            </a:r>
            <a:r>
              <a:rPr lang="en-US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(High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torque-low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4776"/>
            <a:ext cx="874023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Mounting the EV drivetrain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in the wheel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of the vehicle has received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interest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due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16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1) It releases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vehicle space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for passengers, traction batteries, etc.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2)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at each wheel can be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co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trolled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giving true four-wheel drive.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3) True wheel-slip-based control allows improved vehicle response and shorter braking distances.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4) The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removal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of drivetrain components gives vehicle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designers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greater freedom to design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vibration-free more comfortable vehicles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5) The elimination of gears and differentials produces a simpler and more reliable overall mechanical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16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Problems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often perceived with in-wheel motors are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related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ride and handling, due to an increase in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vehicle </a:t>
            </a:r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unsprung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 mass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and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safety issues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when a motor fault occurs, developing a dangerous torque disturbance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The motor is made up of a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series of three-phase </a:t>
            </a:r>
            <a:r>
              <a:rPr lang="en-US" sz="16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submotors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with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submotor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operating independently of the other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submotors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so that a fault on any one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submotor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introduces only a fraction of the torque disturbance that would occur in a full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motor.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machine has also been designed with a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relatively large phase inductance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through careful shaping of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stator tooth tips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: This limits the fault current during a terminal short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The machine is expected to produce rated torque even when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one subunit is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lost</a:t>
            </a:r>
            <a:r>
              <a:rPr lang="tr-TR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equation for fault-tolerant overrating factor was developed, (n/(n − 1)), where n is the number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subunits.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subunit is a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three-phase motor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with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eight subunits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in total. Splitting into three-phase subunits, rather than single-phase ones, is preferable because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each subunit draws constant power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. The loss of one subunit does not result in significant distortion of the supply current or the introduction of significant output torque ripple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41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cs typeface="Arial" panose="020B0604020202020204" pitchFamily="34" charset="0"/>
              </a:rPr>
              <a:t>In-Wheel Motor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4776"/>
            <a:ext cx="87402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The motor is part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Protean Electric in-wheel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propulsion system, with the power electronic drive and motor as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one packaged unit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The topology chosen is that of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a three-phase radial-field permanent-magnet outer-rotor in-wheel motor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with each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in-wheel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split into eight </a:t>
            </a:r>
            <a:r>
              <a:rPr lang="en-US" sz="16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submotors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torque demand is distributed to each of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eight </a:t>
            </a:r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microinverters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where each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microinverter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drives a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submotor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. The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microinverter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and associated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submotor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are independent from the others in the hub motor except for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common CAN interface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signal and the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shared dc-bus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PM rotor.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microinverter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has its own dc-bus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bulk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capacitance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driver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circuits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and is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individually fused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to the dc bus so that an inverter or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submotor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fault that results in large dc-bus current will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blow the dc-bus fuse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hence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isolate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from the other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microinverters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in the hub motor.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4" y="3886200"/>
            <a:ext cx="2895841" cy="2889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5" y="3933970"/>
            <a:ext cx="3744005" cy="27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cs typeface="Arial" panose="020B0604020202020204" pitchFamily="34" charset="0"/>
              </a:rPr>
              <a:t>In-Wheel Motor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4776"/>
            <a:ext cx="8740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 series of these motors has been built and extensively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tested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 variety of vehicles, ranging from a 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Volvo C30 to a Ford F150 </a:t>
            </a:r>
            <a:r>
              <a:rPr lang="en-US" sz="16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SUV.</a:t>
            </a:r>
            <a:endParaRPr lang="tr-TR" sz="16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74" y="1705520"/>
            <a:ext cx="7262859" cy="48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cs typeface="Arial" panose="020B0604020202020204" pitchFamily="34" charset="0"/>
              </a:rPr>
              <a:t>In-Wheel Motor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4776"/>
            <a:ext cx="874023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outer-rotor design of the motor maximizes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air-gap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Since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motor is direct drive,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maximum speed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requirement of the motor is modest; hence, it is possible to have a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large number of poles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resulting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very shallow core backs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creating a “ring” type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structure.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center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is used to house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are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around individual teeth to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minimize end-winding length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: This simple winding structure also enables a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high slot fill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stator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water cooled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enabling high winding current density and a consequently high magnetic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loading.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ery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torque dense drive system, producing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26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Nm/kg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total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mass.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complete motor has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72 slots and 64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submotor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has a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relatively large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inimizing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likelihood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propagation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between 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submotors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is important to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limit the level of drag torque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generated by the motor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during a fault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is a major concern in terms of vehicle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safety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It was found that,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predicted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cogging torque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is exceptionally low (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0.025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%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System studies have revealed that the driver can easily cope with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loss of torque at one wheel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—the effect is not major—but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a sudden large braking torque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in one wheel is far more problematical when traveling at high speed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9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cs typeface="Arial" panose="020B0604020202020204" pitchFamily="34" charset="0"/>
              </a:rPr>
              <a:t>In-Wheel Motor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4776"/>
            <a:ext cx="874023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river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can easily cope with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loss of torque at one wheel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—the effect is not major—but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a sudden large braking torque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in one wheel is far more problematical when traveling at high speed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Short-circuit faults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result in braking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Potential failures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in the drive system include the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following: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) winding open circuit;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2) motor winding short circuit to earth, winding terminal short circuit, or internal turn–turn short circuit;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3) power device failure—either open or short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circuit;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4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) capacitor failure—open or short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circuit;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5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) DC-bus open or short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circuit;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6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) mechanical bearing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Open-circuit faults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result in high torque ripple and loss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torque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but do not introduce disturbance torque; hence, they are relatively benign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Short circuits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can result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irrespective of whether they are caused by winding, power device, or capacitor of power supply failure.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These currents continue to flow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even if the power supply is removed, because they continue to be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driven by the rotor magnets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hese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circulating currents can result in large disturbance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torques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0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cs typeface="Arial" panose="020B0604020202020204" pitchFamily="34" charset="0"/>
              </a:rPr>
              <a:t>In-Wheel Motor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4776"/>
            <a:ext cx="880881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motor is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split into a series of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submotors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and each 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submotor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is a three-phase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motor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failure of any one 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submotor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only introduces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one-eighth of the braking torque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full motor, while the other 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submotors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can continue to produce motoring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torque.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submotors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are designed to have a significant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per-unit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This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inductance also allows for significant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field weakening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Experiment: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drag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under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would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have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400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without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segmentation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(Limit is 240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??)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fault creates a large current in the shorted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turn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(600 A =&gt; FEA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result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This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is an order of magnitude greater than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thermal limit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the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reason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that the single turn has a very low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Ef</a:t>
            </a:r>
            <a:r>
              <a:rPr lang="tr-TR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 küçük ???)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resulting drag torque is very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low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short-circuit current is limited by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resistance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at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lower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At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high speeds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the short-circuit current is limited by just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and becomes independent of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03" y="5948837"/>
            <a:ext cx="2756807" cy="900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5958"/>
          <a:stretch/>
        </p:blipFill>
        <p:spPr>
          <a:xfrm>
            <a:off x="642256" y="5998779"/>
            <a:ext cx="3399066" cy="78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On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Tolerance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Traction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Applications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4776"/>
            <a:ext cx="88088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ome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electrical motor drive solutions designed to cut down the fault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occurrence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electrical phase separation, in order to limit the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electrical interaction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physical phase separation, in order to prevent a phase– to–phase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phase inductance as high as to limit the short–circuit currents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low or null mutual inductance among the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9" y="2587609"/>
            <a:ext cx="2802304" cy="21966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24" y="4784287"/>
            <a:ext cx="3608614" cy="1897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280" y="3012991"/>
            <a:ext cx="4591989" cy="3443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37315" y="2828325"/>
            <a:ext cx="42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motor</a:t>
            </a:r>
          </a:p>
        </p:txBody>
      </p:sp>
    </p:spTree>
    <p:extLst>
      <p:ext uri="{BB962C8B-B14F-4D97-AF65-F5344CB8AC3E}">
        <p14:creationId xmlns:p14="http://schemas.microsoft.com/office/powerpoint/2010/main" val="6309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On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Tolerance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Traction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Applications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188" y="1104776"/>
            <a:ext cx="8808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01"/>
          <a:stretch/>
        </p:blipFill>
        <p:spPr>
          <a:xfrm>
            <a:off x="0" y="1474108"/>
            <a:ext cx="9095014" cy="2126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82" y="3600450"/>
            <a:ext cx="3345997" cy="1613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70" y="5569630"/>
            <a:ext cx="2269671" cy="5220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387" y="3820886"/>
            <a:ext cx="1370239" cy="6711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32439" y="4712459"/>
            <a:ext cx="3551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Biz </a:t>
            </a:r>
            <a:r>
              <a:rPr lang="tr-TR" b="1" dirty="0" err="1" smtClean="0">
                <a:solidFill>
                  <a:srgbClr val="002060"/>
                </a:solidFill>
              </a:rPr>
              <a:t>skew’ı</a:t>
            </a:r>
            <a:r>
              <a:rPr lang="tr-TR" b="1" dirty="0" smtClean="0">
                <a:solidFill>
                  <a:srgbClr val="002060"/>
                </a:solidFill>
              </a:rPr>
              <a:t> dikkate almadık 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6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On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Tolerance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Traction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Applications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483" y="1294494"/>
            <a:ext cx="89875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concentrated windings machines with slot/ pole ratio of 1.5 which is widely used in application such as in </a:t>
            </a:r>
            <a:r>
              <a:rPr lang="en-US" b="1" dirty="0">
                <a:solidFill>
                  <a:srgbClr val="002060"/>
                </a:solidFill>
              </a:rPr>
              <a:t>Toyota </a:t>
            </a:r>
            <a:r>
              <a:rPr lang="en-US" b="1" dirty="0" smtClean="0">
                <a:solidFill>
                  <a:srgbClr val="002060"/>
                </a:solidFill>
              </a:rPr>
              <a:t>Prius </a:t>
            </a:r>
            <a:r>
              <a:rPr lang="en-US" dirty="0">
                <a:solidFill>
                  <a:srgbClr val="002060"/>
                </a:solidFill>
              </a:rPr>
              <a:t>(i.e. </a:t>
            </a:r>
            <a:r>
              <a:rPr lang="en-US" b="1" dirty="0">
                <a:solidFill>
                  <a:srgbClr val="002060"/>
                </a:solidFill>
              </a:rPr>
              <a:t>12 poles, 18 slots</a:t>
            </a:r>
            <a:r>
              <a:rPr lang="en-US" dirty="0">
                <a:solidFill>
                  <a:srgbClr val="002060"/>
                </a:solidFill>
              </a:rPr>
              <a:t>) offer a winding factor of </a:t>
            </a:r>
            <a:r>
              <a:rPr lang="en-US" dirty="0" smtClean="0">
                <a:solidFill>
                  <a:srgbClr val="002060"/>
                </a:solidFill>
              </a:rPr>
              <a:t>0.866.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This </a:t>
            </a:r>
            <a:r>
              <a:rPr lang="en-US" dirty="0">
                <a:solidFill>
                  <a:srgbClr val="002060"/>
                </a:solidFill>
              </a:rPr>
              <a:t>means that the </a:t>
            </a:r>
            <a:r>
              <a:rPr lang="en-US" b="1" dirty="0">
                <a:solidFill>
                  <a:srgbClr val="002060"/>
                </a:solidFill>
              </a:rPr>
              <a:t>current density 13.3% and in result, copper losses 33.3% are higher </a:t>
            </a:r>
            <a:r>
              <a:rPr lang="en-US" dirty="0">
                <a:solidFill>
                  <a:srgbClr val="002060"/>
                </a:solidFill>
              </a:rPr>
              <a:t>as compared to a distributed windings machine for the same amount of torque, with assuming same slot fill factor, same electromagnetic design and disregarding the end losses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It appears </a:t>
            </a:r>
            <a:r>
              <a:rPr lang="en-US" dirty="0">
                <a:solidFill>
                  <a:srgbClr val="002060"/>
                </a:solidFill>
              </a:rPr>
              <a:t>that while a </a:t>
            </a:r>
            <a:r>
              <a:rPr lang="en-US" b="1" dirty="0">
                <a:solidFill>
                  <a:srgbClr val="002060"/>
                </a:solidFill>
              </a:rPr>
              <a:t>terminal short </a:t>
            </a:r>
            <a:r>
              <a:rPr lang="en-US" b="1" dirty="0" smtClean="0">
                <a:solidFill>
                  <a:srgbClr val="002060"/>
                </a:solidFill>
              </a:rPr>
              <a:t>circuit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can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be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accommodated</a:t>
            </a:r>
            <a:r>
              <a:rPr lang="en-US" dirty="0">
                <a:solidFill>
                  <a:srgbClr val="002060"/>
                </a:solidFill>
              </a:rPr>
              <a:t>, a </a:t>
            </a:r>
            <a:r>
              <a:rPr lang="en-US" b="1" dirty="0">
                <a:solidFill>
                  <a:srgbClr val="002060"/>
                </a:solidFill>
              </a:rPr>
              <a:t>single turn short circuit can </a:t>
            </a:r>
            <a:r>
              <a:rPr lang="en-US" b="1" dirty="0" smtClean="0">
                <a:solidFill>
                  <a:srgbClr val="002060"/>
                </a:solidFill>
              </a:rPr>
              <a:t>not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be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tolerated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smtClean="0">
                <a:solidFill>
                  <a:srgbClr val="002060"/>
                </a:solidFill>
              </a:rPr>
              <a:t>east </a:t>
            </a:r>
            <a:r>
              <a:rPr lang="en-US" dirty="0">
                <a:solidFill>
                  <a:srgbClr val="002060"/>
                </a:solidFill>
              </a:rPr>
              <a:t>common multiple (</a:t>
            </a:r>
            <a:r>
              <a:rPr lang="en-US" b="1" dirty="0">
                <a:solidFill>
                  <a:srgbClr val="002060"/>
                </a:solidFill>
              </a:rPr>
              <a:t>LCM</a:t>
            </a:r>
            <a:r>
              <a:rPr lang="en-US" dirty="0">
                <a:solidFill>
                  <a:srgbClr val="002060"/>
                </a:solidFill>
              </a:rPr>
              <a:t>) of the number of slots and number of poles (420) that determines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b="1" dirty="0" smtClean="0">
                <a:solidFill>
                  <a:srgbClr val="002060"/>
                </a:solidFill>
              </a:rPr>
              <a:t>frequency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</a:rPr>
              <a:t>=&gt; 120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</a:rPr>
              <a:t>=&gt; 264 </a:t>
            </a:r>
            <a:r>
              <a:rPr lang="tr-TR" b="1" dirty="0" err="1" smtClean="0">
                <a:solidFill>
                  <a:srgbClr val="002060"/>
                </a:solidFill>
              </a:rPr>
              <a:t>with</a:t>
            </a:r>
            <a:r>
              <a:rPr lang="tr-TR" b="1" dirty="0" smtClean="0">
                <a:solidFill>
                  <a:srgbClr val="002060"/>
                </a:solidFill>
              </a:rPr>
              <a:t> 24/22 </a:t>
            </a:r>
            <a:r>
              <a:rPr lang="tr-TR" b="1" dirty="0" err="1" smtClean="0">
                <a:solidFill>
                  <a:srgbClr val="002060"/>
                </a:solidFill>
              </a:rPr>
              <a:t>machine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7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PM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Alternator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(PMA)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6483" y="1104776"/>
            <a:ext cx="89875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principal reason for a </a:t>
            </a:r>
            <a:r>
              <a:rPr lang="en-US" b="1" dirty="0">
                <a:solidFill>
                  <a:srgbClr val="002060"/>
                </a:solidFill>
              </a:rPr>
              <a:t>dedicated generator </a:t>
            </a:r>
            <a:r>
              <a:rPr lang="en-US" dirty="0">
                <a:solidFill>
                  <a:srgbClr val="002060"/>
                </a:solidFill>
              </a:rPr>
              <a:t>as part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engine control electronics suite is due to the prevent loss of aircraft power causing a thrust control failure on a large civil aircraft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</a:rPr>
              <a:t>F</a:t>
            </a:r>
            <a:r>
              <a:rPr lang="en-US" b="1" dirty="0" smtClean="0">
                <a:solidFill>
                  <a:srgbClr val="002060"/>
                </a:solidFill>
              </a:rPr>
              <a:t>our </a:t>
            </a:r>
            <a:r>
              <a:rPr lang="en-US" b="1" dirty="0">
                <a:solidFill>
                  <a:srgbClr val="002060"/>
                </a:solidFill>
              </a:rPr>
              <a:t>star connected, 3- phase </a:t>
            </a:r>
            <a:r>
              <a:rPr lang="en-US" dirty="0" smtClean="0">
                <a:solidFill>
                  <a:srgbClr val="002060"/>
                </a:solidFill>
              </a:rPr>
              <a:t>independent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outputs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complete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machine must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allow </a:t>
            </a:r>
            <a:r>
              <a:rPr lang="en-US" dirty="0" err="1">
                <a:solidFill>
                  <a:srgbClr val="002060"/>
                </a:solidFill>
              </a:rPr>
              <a:t>galvanically</a:t>
            </a:r>
            <a:r>
              <a:rPr lang="en-US" dirty="0">
                <a:solidFill>
                  <a:srgbClr val="002060"/>
                </a:solidFill>
              </a:rPr>
              <a:t> isolated </a:t>
            </a:r>
            <a:r>
              <a:rPr lang="en-US" dirty="0" smtClean="0">
                <a:solidFill>
                  <a:srgbClr val="002060"/>
                </a:solidFill>
              </a:rPr>
              <a:t>sub-machines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It </a:t>
            </a:r>
            <a:r>
              <a:rPr lang="en-US" dirty="0">
                <a:solidFill>
                  <a:srgbClr val="002060"/>
                </a:solidFill>
              </a:rPr>
              <a:t>is shown that the </a:t>
            </a:r>
            <a:r>
              <a:rPr lang="en-US" b="1" dirty="0">
                <a:solidFill>
                  <a:srgbClr val="002060"/>
                </a:solidFill>
              </a:rPr>
              <a:t>power ripple </a:t>
            </a:r>
            <a:r>
              <a:rPr lang="en-US" dirty="0">
                <a:solidFill>
                  <a:srgbClr val="002060"/>
                </a:solidFill>
              </a:rPr>
              <a:t>might be reduced by about 12% and </a:t>
            </a:r>
            <a:r>
              <a:rPr lang="en-US" b="1" dirty="0">
                <a:solidFill>
                  <a:srgbClr val="002060"/>
                </a:solidFill>
              </a:rPr>
              <a:t>un-balanced windings </a:t>
            </a:r>
            <a:r>
              <a:rPr lang="en-US" dirty="0">
                <a:solidFill>
                  <a:srgbClr val="002060"/>
                </a:solidFill>
              </a:rPr>
              <a:t>can be significantly balanced by thickening up the SMC slot wedges between the </a:t>
            </a:r>
            <a:r>
              <a:rPr lang="en-US" dirty="0" smtClean="0">
                <a:solidFill>
                  <a:srgbClr val="002060"/>
                </a:solidFill>
              </a:rPr>
              <a:t>sub-machines.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PMA spends much of the time at short circuit to limit the output </a:t>
            </a:r>
            <a:r>
              <a:rPr lang="en-US" dirty="0" smtClean="0">
                <a:solidFill>
                  <a:srgbClr val="002060"/>
                </a:solidFill>
              </a:rPr>
              <a:t>power. </a:t>
            </a:r>
            <a:r>
              <a:rPr lang="en-US" dirty="0">
                <a:solidFill>
                  <a:srgbClr val="002060"/>
                </a:solidFill>
              </a:rPr>
              <a:t>Therefore, high speed losses might be of importance in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002060"/>
                </a:solidFill>
              </a:rPr>
              <a:t> 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An </a:t>
            </a:r>
            <a:r>
              <a:rPr lang="en-US" b="1" dirty="0">
                <a:solidFill>
                  <a:srgbClr val="002060"/>
                </a:solidFill>
              </a:rPr>
              <a:t>SMC slot wedge </a:t>
            </a:r>
            <a:r>
              <a:rPr lang="en-US" dirty="0">
                <a:solidFill>
                  <a:srgbClr val="002060"/>
                </a:solidFill>
              </a:rPr>
              <a:t>material, </a:t>
            </a:r>
            <a:r>
              <a:rPr lang="en-US" b="1" dirty="0" err="1">
                <a:solidFill>
                  <a:srgbClr val="002060"/>
                </a:solidFill>
              </a:rPr>
              <a:t>Somaloy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700HR3P</a:t>
            </a:r>
            <a:r>
              <a:rPr lang="en-US" dirty="0">
                <a:solidFill>
                  <a:srgbClr val="002060"/>
                </a:solidFill>
              </a:rPr>
              <a:t> (</a:t>
            </a:r>
            <a:r>
              <a:rPr lang="en-US" dirty="0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Höganäs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umax</a:t>
            </a:r>
            <a:r>
              <a:rPr lang="tr-TR" dirty="0" smtClean="0">
                <a:solidFill>
                  <a:srgbClr val="002060"/>
                </a:solidFill>
              </a:rPr>
              <a:t> =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770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SMC </a:t>
            </a:r>
            <a:r>
              <a:rPr lang="en-US" dirty="0">
                <a:solidFill>
                  <a:srgbClr val="002060"/>
                </a:solidFill>
              </a:rPr>
              <a:t>wedge material </a:t>
            </a:r>
            <a:r>
              <a:rPr lang="en-US" b="1" dirty="0">
                <a:solidFill>
                  <a:srgbClr val="002060"/>
                </a:solidFill>
              </a:rPr>
              <a:t>saturates </a:t>
            </a:r>
            <a:r>
              <a:rPr lang="en-US" b="1" dirty="0" smtClean="0">
                <a:solidFill>
                  <a:srgbClr val="002060"/>
                </a:solidFill>
              </a:rPr>
              <a:t>at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lower </a:t>
            </a:r>
            <a:r>
              <a:rPr lang="en-US" b="1" dirty="0">
                <a:solidFill>
                  <a:srgbClr val="002060"/>
                </a:solidFill>
              </a:rPr>
              <a:t>magnetic field (≈ 1.1 T</a:t>
            </a:r>
            <a:r>
              <a:rPr lang="en-US" b="1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4419308"/>
            <a:ext cx="2628900" cy="240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895375"/>
            <a:ext cx="4263799" cy="9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PM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Alternator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(PMA)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713"/>
          <a:stretch/>
        </p:blipFill>
        <p:spPr>
          <a:xfrm>
            <a:off x="156482" y="1526956"/>
            <a:ext cx="4889046" cy="2043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82" y="3695456"/>
            <a:ext cx="5542189" cy="923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759" y="1526956"/>
            <a:ext cx="2820040" cy="30119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482" y="1096069"/>
            <a:ext cx="8987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28 slot – 18 pole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24 slot – 20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pole </a:t>
            </a:r>
            <a:r>
              <a:rPr lang="en-US" dirty="0">
                <a:solidFill>
                  <a:srgbClr val="002060"/>
                </a:solidFill>
              </a:rPr>
              <a:t>PMA</a:t>
            </a:r>
            <a:r>
              <a:rPr lang="tr-TR" dirty="0">
                <a:solidFill>
                  <a:srgbClr val="002060"/>
                </a:solidFill>
              </a:rPr>
              <a:t>s (</a:t>
            </a:r>
            <a:r>
              <a:rPr lang="en-US" dirty="0">
                <a:solidFill>
                  <a:srgbClr val="002060"/>
                </a:solidFill>
              </a:rPr>
              <a:t>having the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same volume envelope</a:t>
            </a:r>
            <a:r>
              <a:rPr lang="tr-TR" dirty="0">
                <a:solidFill>
                  <a:srgbClr val="002060"/>
                </a:solidFill>
              </a:rPr>
              <a:t>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766" y="4538908"/>
            <a:ext cx="3649438" cy="22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3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Direct-Drive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Permanent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Magnet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Motor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UAV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Rotorcraft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482" y="1096069"/>
            <a:ext cx="8987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is divided into a number of discrete </a:t>
            </a:r>
            <a:r>
              <a:rPr lang="tr-TR" dirty="0" smtClean="0">
                <a:solidFill>
                  <a:srgbClr val="002060"/>
                </a:solidFill>
              </a:rPr>
              <a:t>3-</a:t>
            </a:r>
            <a:r>
              <a:rPr lang="en-US" dirty="0" smtClean="0">
                <a:solidFill>
                  <a:srgbClr val="002060"/>
                </a:solidFill>
              </a:rPr>
              <a:t>phase </a:t>
            </a:r>
            <a:r>
              <a:rPr lang="en-US" dirty="0">
                <a:solidFill>
                  <a:srgbClr val="002060"/>
                </a:solidFill>
              </a:rPr>
              <a:t>machines </a:t>
            </a: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parallel on the same stator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control ensures that balanced operation is maintained during a fault by, for example, in the case of a short-circuit fault, </a:t>
            </a:r>
            <a:r>
              <a:rPr lang="en-US" b="1" dirty="0">
                <a:solidFill>
                  <a:srgbClr val="002060"/>
                </a:solidFill>
              </a:rPr>
              <a:t>imposing a short on all three phases </a:t>
            </a:r>
            <a:r>
              <a:rPr lang="en-US" dirty="0">
                <a:solidFill>
                  <a:srgbClr val="002060"/>
                </a:solidFill>
              </a:rPr>
              <a:t>of the faulted group. 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9404"/>
            <a:ext cx="4596884" cy="2841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103" y="2802446"/>
            <a:ext cx="4571126" cy="29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Direct-Drive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Permanent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Magnet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Motor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UAV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Rotorcraft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482" y="1096069"/>
            <a:ext cx="8987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Trade-off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between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overrating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dirty="0" err="1" smtClean="0">
                <a:solidFill>
                  <a:srgbClr val="002060"/>
                </a:solidFill>
              </a:rPr>
              <a:t>or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degree</a:t>
            </a:r>
            <a:r>
              <a:rPr lang="tr-TR" dirty="0" smtClean="0">
                <a:solidFill>
                  <a:srgbClr val="002060"/>
                </a:solidFill>
              </a:rPr>
              <a:t> of </a:t>
            </a:r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tolerance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and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compexity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dirty="0" err="1" smtClean="0">
                <a:solidFill>
                  <a:srgbClr val="002060"/>
                </a:solidFill>
              </a:rPr>
              <a:t>and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cost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74" y="1714637"/>
            <a:ext cx="6993658" cy="27483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6481" y="4497097"/>
            <a:ext cx="8987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2 </a:t>
            </a:r>
            <a:r>
              <a:rPr lang="en-US" b="1" dirty="0">
                <a:solidFill>
                  <a:srgbClr val="002060"/>
                </a:solidFill>
              </a:rPr>
              <a:t>machine module </a:t>
            </a:r>
            <a:r>
              <a:rPr lang="en-US" dirty="0">
                <a:solidFill>
                  <a:srgbClr val="002060"/>
                </a:solidFill>
              </a:rPr>
              <a:t>configuration would require an excessively </a:t>
            </a:r>
            <a:r>
              <a:rPr lang="en-US" b="1" dirty="0">
                <a:solidFill>
                  <a:srgbClr val="002060"/>
                </a:solidFill>
              </a:rPr>
              <a:t>overrated</a:t>
            </a:r>
            <a:r>
              <a:rPr lang="en-US" dirty="0">
                <a:solidFill>
                  <a:srgbClr val="002060"/>
                </a:solidFill>
              </a:rPr>
              <a:t> drive to compensate for half the loss of power from a </a:t>
            </a:r>
            <a:r>
              <a:rPr lang="en-US" dirty="0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6 </a:t>
            </a:r>
            <a:r>
              <a:rPr lang="en-US" b="1" dirty="0">
                <a:solidFill>
                  <a:srgbClr val="002060"/>
                </a:solidFill>
              </a:rPr>
              <a:t>machine module </a:t>
            </a:r>
            <a:r>
              <a:rPr lang="en-US" dirty="0">
                <a:solidFill>
                  <a:srgbClr val="002060"/>
                </a:solidFill>
              </a:rPr>
              <a:t>configuration would require an </a:t>
            </a:r>
            <a:r>
              <a:rPr lang="en-US" b="1" dirty="0">
                <a:solidFill>
                  <a:srgbClr val="002060"/>
                </a:solidFill>
              </a:rPr>
              <a:t>excessive number </a:t>
            </a:r>
            <a:r>
              <a:rPr lang="en-US" dirty="0">
                <a:solidFill>
                  <a:srgbClr val="002060"/>
                </a:solidFill>
              </a:rPr>
              <a:t>of </a:t>
            </a:r>
            <a:r>
              <a:rPr lang="en-US" dirty="0" smtClean="0">
                <a:solidFill>
                  <a:srgbClr val="002060"/>
                </a:solidFill>
              </a:rPr>
              <a:t>switches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36 </a:t>
            </a:r>
            <a:r>
              <a:rPr lang="en-US" b="1" dirty="0">
                <a:solidFill>
                  <a:srgbClr val="002060"/>
                </a:solidFill>
              </a:rPr>
              <a:t>slot design </a:t>
            </a:r>
            <a:r>
              <a:rPr lang="en-US" dirty="0">
                <a:solidFill>
                  <a:srgbClr val="002060"/>
                </a:solidFill>
              </a:rPr>
              <a:t>would increase the complexity of </a:t>
            </a:r>
            <a:r>
              <a:rPr lang="en-US" dirty="0" smtClean="0">
                <a:solidFill>
                  <a:srgbClr val="002060"/>
                </a:solidFill>
              </a:rPr>
              <a:t>manufacture.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D</a:t>
            </a:r>
            <a:r>
              <a:rPr lang="en-US" dirty="0" err="1" smtClean="0">
                <a:solidFill>
                  <a:srgbClr val="002060"/>
                </a:solidFill>
              </a:rPr>
              <a:t>ecided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to use a </a:t>
            </a:r>
            <a:r>
              <a:rPr lang="en-US" b="1" dirty="0">
                <a:solidFill>
                  <a:srgbClr val="002060"/>
                </a:solidFill>
              </a:rPr>
              <a:t>four machine module configuration </a:t>
            </a:r>
            <a:r>
              <a:rPr lang="en-US" dirty="0">
                <a:solidFill>
                  <a:srgbClr val="002060"/>
                </a:solidFill>
              </a:rPr>
              <a:t>on a </a:t>
            </a:r>
            <a:r>
              <a:rPr lang="en-US" b="1" dirty="0">
                <a:solidFill>
                  <a:srgbClr val="002060"/>
                </a:solidFill>
              </a:rPr>
              <a:t>24 slot</a:t>
            </a:r>
            <a:r>
              <a:rPr lang="en-US" dirty="0">
                <a:solidFill>
                  <a:srgbClr val="002060"/>
                </a:solidFill>
              </a:rPr>
              <a:t> motor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FF0000"/>
                </a:solidFill>
              </a:rPr>
              <a:t>(Bizimki)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It </a:t>
            </a:r>
            <a:r>
              <a:rPr lang="en-US" dirty="0">
                <a:solidFill>
                  <a:srgbClr val="002060"/>
                </a:solidFill>
              </a:rPr>
              <a:t>should be noticed that the </a:t>
            </a:r>
            <a:r>
              <a:rPr lang="en-US" b="1" dirty="0">
                <a:solidFill>
                  <a:srgbClr val="002060"/>
                </a:solidFill>
              </a:rPr>
              <a:t>six independent phase module configuration </a:t>
            </a:r>
            <a:r>
              <a:rPr lang="en-US" dirty="0">
                <a:solidFill>
                  <a:srgbClr val="002060"/>
                </a:solidFill>
              </a:rPr>
              <a:t>has the same total number of drive </a:t>
            </a:r>
            <a:r>
              <a:rPr lang="en-US" dirty="0" smtClean="0">
                <a:solidFill>
                  <a:srgbClr val="002060"/>
                </a:solidFill>
              </a:rPr>
              <a:t>switches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67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Direct-Drive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Permanent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Magnet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Motor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UAV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Rotorcraft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776"/>
            <a:ext cx="4693333" cy="25531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542" y="1104776"/>
            <a:ext cx="3162321" cy="2659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42" y="3764427"/>
            <a:ext cx="3874882" cy="2972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932" y="3822495"/>
            <a:ext cx="3794147" cy="297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Direct-Drive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Permanent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Magnet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Motor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200" b="1" dirty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UAV </a:t>
            </a:r>
            <a:r>
              <a:rPr lang="tr-TR" sz="2200" b="1" dirty="0" err="1">
                <a:solidFill>
                  <a:srgbClr val="002060"/>
                </a:solidFill>
                <a:cs typeface="Arial" panose="020B0604020202020204" pitchFamily="34" charset="0"/>
              </a:rPr>
              <a:t>Rotorcraft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716" y="1829963"/>
            <a:ext cx="5370060" cy="394918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30879" y="4021033"/>
            <a:ext cx="4833257" cy="4163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130879" y="5267447"/>
            <a:ext cx="4833257" cy="4163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8309" y="5085995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8" y="673889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325283" y="4242617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145590"/>
            <a:ext cx="35829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793093"/>
            <a:ext cx="555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2"/>
            <a:ext cx="6351124" cy="47623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928656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549012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579" y="5127170"/>
            <a:ext cx="255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tüm elemanların 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5060289"/>
            <a:ext cx="80812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18343"/>
            <a:ext cx="7268934" cy="42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778253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6125985" cy="45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1049446"/>
            <a:ext cx="87449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feasibility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factor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forces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losses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subharmonics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02829" y="1251198"/>
            <a:ext cx="469443" cy="879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33405" y="925815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24/22 (sanırım)</a:t>
            </a: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1" y="2131430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1" y="1073999"/>
            <a:ext cx="25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gcd</a:t>
            </a:r>
            <a:r>
              <a:rPr lang="en-US" b="1" dirty="0">
                <a:solidFill>
                  <a:srgbClr val="002060"/>
                </a:solidFill>
              </a:rPr>
              <a:t>(2p,Q) &gt; </a:t>
            </a:r>
            <a:r>
              <a:rPr lang="en-US" b="1" dirty="0" smtClean="0">
                <a:solidFill>
                  <a:srgbClr val="002060"/>
                </a:solidFill>
              </a:rPr>
              <a:t>1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tr-TR" b="1" dirty="0" err="1" smtClean="0">
                <a:solidFill>
                  <a:srgbClr val="002060"/>
                </a:solidFill>
              </a:rPr>
              <a:t>Periodicity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474109"/>
            <a:ext cx="8549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Bu bizde 4.</a:t>
            </a:r>
            <a:r>
              <a:rPr lang="tr-TR" dirty="0">
                <a:solidFill>
                  <a:srgbClr val="002060"/>
                </a:solidFill>
              </a:rPr>
              <a:t> &gt;= </a:t>
            </a:r>
            <a:r>
              <a:rPr lang="tr-TR" dirty="0" smtClean="0">
                <a:solidFill>
                  <a:srgbClr val="002060"/>
                </a:solidFill>
              </a:rPr>
              <a:t>22 kutup olsa 2 oluyor.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Np = </a:t>
            </a:r>
            <a:r>
              <a:rPr lang="en-US" b="1" dirty="0" smtClean="0">
                <a:solidFill>
                  <a:srgbClr val="002060"/>
                </a:solidFill>
              </a:rPr>
              <a:t>2p</a:t>
            </a:r>
            <a:r>
              <a:rPr lang="tr-TR" b="1" dirty="0" smtClean="0">
                <a:solidFill>
                  <a:srgbClr val="002060"/>
                </a:solidFill>
              </a:rPr>
              <a:t>/</a:t>
            </a:r>
            <a:r>
              <a:rPr lang="en-US" b="1" dirty="0" err="1" smtClean="0">
                <a:solidFill>
                  <a:srgbClr val="002060"/>
                </a:solidFill>
              </a:rPr>
              <a:t>gcd</a:t>
            </a:r>
            <a:r>
              <a:rPr lang="en-US" b="1" dirty="0" smtClean="0">
                <a:solidFill>
                  <a:srgbClr val="002060"/>
                </a:solidFill>
              </a:rPr>
              <a:t>(2p,Q)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Bu bizde 5. </a:t>
            </a:r>
            <a:r>
              <a:rPr lang="tr-TR" dirty="0">
                <a:solidFill>
                  <a:srgbClr val="002060"/>
                </a:solidFill>
              </a:rPr>
              <a:t>=&gt; 22 kutup olsa </a:t>
            </a:r>
            <a:r>
              <a:rPr lang="tr-TR" dirty="0" smtClean="0">
                <a:solidFill>
                  <a:srgbClr val="002060"/>
                </a:solidFill>
              </a:rPr>
              <a:t>11 </a:t>
            </a:r>
            <a:r>
              <a:rPr lang="tr-TR" dirty="0">
                <a:solidFill>
                  <a:srgbClr val="002060"/>
                </a:solidFill>
              </a:rPr>
              <a:t>oluyor. 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97908"/>
              </p:ext>
            </p:extLst>
          </p:nvPr>
        </p:nvGraphicFramePr>
        <p:xfrm>
          <a:off x="2397576" y="4287754"/>
          <a:ext cx="43706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008">
                  <a:extLst>
                    <a:ext uri="{9D8B030D-6E8A-4147-A177-3AD203B41FA5}">
                      <a16:colId xmlns:a16="http://schemas.microsoft.com/office/drawing/2014/main" val="2961525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1277884202"/>
                    </a:ext>
                  </a:extLst>
                </a:gridCol>
                <a:gridCol w="963385">
                  <a:extLst>
                    <a:ext uri="{9D8B030D-6E8A-4147-A177-3AD203B41FA5}">
                      <a16:colId xmlns:a16="http://schemas.microsoft.com/office/drawing/2014/main" val="60802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9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5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Periodicity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7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Np = 2p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tr-TR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5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forces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7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="0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00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bildiğimiz 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16148</TotalTime>
  <Words>9607</Words>
  <Application>Microsoft Office PowerPoint</Application>
  <PresentationFormat>On-screen Show (4:3)</PresentationFormat>
  <Paragraphs>1209</Paragraphs>
  <Slides>127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533</cp:revision>
  <dcterms:created xsi:type="dcterms:W3CDTF">2017-10-01T19:36:44Z</dcterms:created>
  <dcterms:modified xsi:type="dcterms:W3CDTF">2018-11-18T18:12:29Z</dcterms:modified>
</cp:coreProperties>
</file>